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oaa.gov/" TargetMode="External"/><Relationship Id="rId3" Type="http://schemas.openxmlformats.org/officeDocument/2006/relationships/hyperlink" Target="https://www.noaa.gov/"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 am Harish Panneer Selvam, and Matt Eagon and I will be covering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0b5b9a6f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0b5b9a6f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Flooding causes:</a:t>
            </a:r>
            <a:endParaRPr/>
          </a:p>
          <a:p>
            <a:pPr indent="-298450" lvl="0" marL="457200" rtl="0" algn="l">
              <a:spcBef>
                <a:spcPts val="0"/>
              </a:spcBef>
              <a:spcAft>
                <a:spcPts val="0"/>
              </a:spcAft>
              <a:buSzPts val="1100"/>
              <a:buChar char="●"/>
            </a:pPr>
            <a:r>
              <a:rPr lang="en"/>
              <a:t>Loss of human lives</a:t>
            </a:r>
            <a:endParaRPr/>
          </a:p>
          <a:p>
            <a:pPr indent="-298450" lvl="0" marL="457200" rtl="0" algn="l">
              <a:spcBef>
                <a:spcPts val="0"/>
              </a:spcBef>
              <a:spcAft>
                <a:spcPts val="0"/>
              </a:spcAft>
              <a:buSzPts val="1100"/>
              <a:buChar char="●"/>
            </a:pPr>
            <a:r>
              <a:rPr lang="en"/>
              <a:t>Damage to property</a:t>
            </a:r>
            <a:endParaRPr/>
          </a:p>
          <a:p>
            <a:pPr indent="-298450" lvl="0" marL="457200" rtl="0" algn="l">
              <a:spcBef>
                <a:spcPts val="0"/>
              </a:spcBef>
              <a:spcAft>
                <a:spcPts val="0"/>
              </a:spcAft>
              <a:buSzPts val="1100"/>
              <a:buChar char="●"/>
            </a:pPr>
            <a:r>
              <a:t/>
            </a:r>
            <a:endParaRPr>
              <a:uFill>
                <a:noFill/>
              </a:uFill>
              <a:hlinkClick r:id="rId2"/>
            </a:endParaRPr>
          </a:p>
          <a:p>
            <a:pPr indent="0" lvl="0" marL="0" rtl="0" algn="l">
              <a:spcBef>
                <a:spcPts val="0"/>
              </a:spcBef>
              <a:spcAft>
                <a:spcPts val="0"/>
              </a:spcAft>
              <a:buNone/>
            </a:pPr>
            <a:r>
              <a:rPr lang="en" sz="1500" u="sng">
                <a:solidFill>
                  <a:srgbClr val="660099"/>
                </a:solidFill>
                <a:highlight>
                  <a:srgbClr val="FFFFFF"/>
                </a:highlight>
                <a:latin typeface="Roboto"/>
                <a:ea typeface="Roboto"/>
                <a:cs typeface="Roboto"/>
                <a:sym typeface="Roboto"/>
                <a:hlinkClick r:id="rId3">
                  <a:extLst>
                    <a:ext uri="{A12FA001-AC4F-418D-AE19-62706E023703}">
                      <ahyp:hlinkClr val="tx"/>
                    </a:ext>
                  </a:extLst>
                </a:hlinkClick>
              </a:rPr>
              <a:t>National Oceanic and Atmospheric Administration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Risk-analysis needed for:</a:t>
            </a:r>
            <a:endParaRPr/>
          </a:p>
          <a:p>
            <a:pPr indent="-298450" lvl="0" marL="457200" rtl="0" algn="l">
              <a:spcBef>
                <a:spcPts val="0"/>
              </a:spcBef>
              <a:spcAft>
                <a:spcPts val="0"/>
              </a:spcAft>
              <a:buSzPts val="1100"/>
              <a:buChar char="●"/>
            </a:pPr>
            <a:r>
              <a:rPr lang="en"/>
              <a:t>Infrastructure planning</a:t>
            </a:r>
            <a:endParaRPr/>
          </a:p>
          <a:p>
            <a:pPr indent="-298450" lvl="0" marL="457200" rtl="0" algn="l">
              <a:spcBef>
                <a:spcPts val="0"/>
              </a:spcBef>
              <a:spcAft>
                <a:spcPts val="0"/>
              </a:spcAft>
              <a:buSzPts val="1100"/>
              <a:buChar char="●"/>
            </a:pPr>
            <a:r>
              <a:rPr lang="en"/>
              <a:t>Early warning systems</a:t>
            </a:r>
            <a:endParaRPr/>
          </a:p>
          <a:p>
            <a:pPr indent="-298450" lvl="0" marL="457200" rtl="0" algn="l">
              <a:spcBef>
                <a:spcPts val="0"/>
              </a:spcBef>
              <a:spcAft>
                <a:spcPts val="0"/>
              </a:spcAft>
              <a:buSzPts val="1100"/>
              <a:buChar char="●"/>
            </a:pPr>
            <a:r>
              <a:rPr lang="en"/>
              <a:t>Insurance risk assessment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04a600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04a600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04a6007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04a6007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aleway"/>
                <a:ea typeface="Raleway"/>
                <a:cs typeface="Raleway"/>
                <a:sym typeface="Raleway"/>
              </a:rPr>
              <a:t>The flow model determines how water flows from high point nodes to low point nodes.</a:t>
            </a:r>
            <a:endParaRPr sz="1400">
              <a:solidFill>
                <a:schemeClr val="dk1"/>
              </a:solidFill>
              <a:latin typeface="Raleway"/>
              <a:ea typeface="Raleway"/>
              <a:cs typeface="Raleway"/>
              <a:sym typeface="Raleway"/>
            </a:endParaRPr>
          </a:p>
          <a:p>
            <a:pPr indent="0" lvl="0" marL="0" rtl="0" algn="l">
              <a:spcBef>
                <a:spcPts val="0"/>
              </a:spcBef>
              <a:spcAft>
                <a:spcPts val="0"/>
              </a:spcAft>
              <a:buNone/>
            </a:pPr>
            <a:r>
              <a:rPr lang="en" sz="1400">
                <a:solidFill>
                  <a:schemeClr val="dk1"/>
                </a:solidFill>
                <a:latin typeface="Raleway"/>
                <a:ea typeface="Raleway"/>
                <a:cs typeface="Raleway"/>
                <a:sym typeface="Raleway"/>
              </a:rPr>
              <a:t>SFD: </a:t>
            </a:r>
            <a:r>
              <a:rPr lang="en" sz="1400">
                <a:solidFill>
                  <a:schemeClr val="dk1"/>
                </a:solidFill>
                <a:latin typeface="Raleway"/>
                <a:ea typeface="Raleway"/>
                <a:cs typeface="Raleway"/>
                <a:sym typeface="Raleway"/>
              </a:rPr>
              <a:t>All water flows from high point to single </a:t>
            </a:r>
            <a:r>
              <a:rPr lang="en" sz="1400">
                <a:solidFill>
                  <a:schemeClr val="dk1"/>
                </a:solidFill>
                <a:latin typeface="Raleway"/>
                <a:ea typeface="Raleway"/>
                <a:cs typeface="Raleway"/>
                <a:sym typeface="Raleway"/>
              </a:rPr>
              <a:t>lowest </a:t>
            </a:r>
            <a:r>
              <a:rPr lang="en" sz="1400">
                <a:solidFill>
                  <a:schemeClr val="dk1"/>
                </a:solidFill>
                <a:latin typeface="Raleway"/>
                <a:ea typeface="Raleway"/>
                <a:cs typeface="Raleway"/>
                <a:sym typeface="Raleway"/>
              </a:rPr>
              <a:t>point that is not yet full.</a:t>
            </a:r>
            <a:endParaRPr sz="1400">
              <a:solidFill>
                <a:schemeClr val="dk1"/>
              </a:solidFill>
              <a:latin typeface="Raleway"/>
              <a:ea typeface="Raleway"/>
              <a:cs typeface="Raleway"/>
              <a:sym typeface="Raleway"/>
            </a:endParaRPr>
          </a:p>
          <a:p>
            <a:pPr indent="0" lvl="0" marL="0" rtl="0" algn="l">
              <a:spcBef>
                <a:spcPts val="0"/>
              </a:spcBef>
              <a:spcAft>
                <a:spcPts val="0"/>
              </a:spcAft>
              <a:buNone/>
            </a:pPr>
            <a:r>
              <a:rPr lang="en" sz="1400">
                <a:solidFill>
                  <a:schemeClr val="dk1"/>
                </a:solidFill>
                <a:latin typeface="Raleway"/>
                <a:ea typeface="Raleway"/>
                <a:cs typeface="Raleway"/>
                <a:sym typeface="Raleway"/>
              </a:rPr>
              <a:t>MFD: Some fraction of water can flow from high points to any neighboring low points.</a:t>
            </a:r>
            <a:endParaRPr sz="14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aleway"/>
              <a:ea typeface="Raleway"/>
              <a:cs typeface="Raleway"/>
              <a:sym typeface="Ralew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0b5a0656c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0b5a0656c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TIN from toy example hill terrain</a:t>
            </a:r>
            <a:endParaRPr/>
          </a:p>
          <a:p>
            <a:pPr indent="0" lvl="0" marL="0" rtl="0" algn="l">
              <a:spcBef>
                <a:spcPts val="0"/>
              </a:spcBef>
              <a:spcAft>
                <a:spcPts val="0"/>
              </a:spcAft>
              <a:buNone/>
            </a:pPr>
            <a:r>
              <a:rPr lang="en"/>
              <a:t>Node classification/height function → represent heights as raster data (grid matrix of heights of surrounding nodes)</a:t>
            </a:r>
            <a:endParaRPr/>
          </a:p>
          <a:p>
            <a:pPr indent="0" lvl="0" marL="0" rtl="0" algn="l">
              <a:spcBef>
                <a:spcPts val="0"/>
              </a:spcBef>
              <a:spcAft>
                <a:spcPts val="0"/>
              </a:spcAft>
              <a:buNone/>
            </a:pPr>
            <a:r>
              <a:rPr lang="en"/>
              <a:t>SFD → direction of largest descent</a:t>
            </a:r>
            <a:endParaRPr/>
          </a:p>
          <a:p>
            <a:pPr indent="0" lvl="0" marL="0" rtl="0" algn="l">
              <a:spcBef>
                <a:spcPts val="0"/>
              </a:spcBef>
              <a:spcAft>
                <a:spcPts val="0"/>
              </a:spcAft>
              <a:buNone/>
            </a:pPr>
            <a:r>
              <a:rPr lang="en"/>
              <a:t>MFD → downhill everywhere with some cost/aportionment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Basic construction for the two flows models begins the same way. First, a surface is discretized into a triangulated irregular network (TIN) []. There are some simple examples here of cones, saddle points, and planes. And finally [], the flow directions from node to node are determined based upon the model chosen. For an example we’ll look at the flow around a simple TIN created from a cone-like surface where water is flowing from the single high-point P. The heights of each node are shown next to the names. [] For the SFD model, all water is assumed to flow in a single direction along the edge where the change in height is maximized. On the other hand, the MFD model allows water to flow in all directions where the height decreases, and the portion of water that flows in each direction depends on the normalized change in height.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04a60075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04a60075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his is connected to a few different aspects of our class. First, GIS software can be used to create TINs from geographic data. Second, the terrain data and its associated queries are extensions of the graph structures and spatial data queries we were learning a bit about in chapters 2, 4, and 6. And finally, transitive closure of a directed graph which we spoke about in a previous class is used to differentiate the SFD and MFD models. The low-points on a TIN where water would accumulate are called tributaries, and in the SFD model, water just flows to one tributary at a time, whereas in the MFD model, some portion of water can flow to all the reachable tributaries from a single origin point. So a [] tributary graph for MFD can be computed from the transitive closure of an SFD tributary graph.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04a60075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04a6007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wrap up, you can learn more about this area of research and these more in-depth topics like flood query algorithms from the paper. But the main takeaway from this short tutorial is that the MFD model you’ve just learned about may reduce approximation error compared to SFD since water can flow in a more intuitively natural way. But SFD is historically more widely used by civil engineers and others for flood risk analysis because it’s much more computationally efficient. This example from the paper shows the edges that water flows along in a simulation of rainfall on a mountain. The SFD flows are quite linear looking whereas the water spreads out more in the MFD model in a way we might intuitively expect.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0b5a0656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0b5a0656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04a60075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04a60075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 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Should note: D really refers to the tributary graphs, but if nodes are ordered intelligently, then you can compute the MFD graph from the SFD graph using transitive closure in O(m log 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000000"/>
              </a:buClr>
              <a:buSzPts val="5200"/>
              <a:buNone/>
              <a:defRPr sz="5200">
                <a:solidFill>
                  <a:srgbClr val="00000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rgbClr val="7A0019"/>
              </a:buClr>
              <a:buSzPts val="2800"/>
              <a:buNone/>
              <a:defRPr sz="2800">
                <a:solidFill>
                  <a:srgbClr val="7A0019"/>
                </a:solidFill>
              </a:defRPr>
            </a:lvl1pPr>
            <a:lvl2pPr lvl="1" algn="ctr">
              <a:lnSpc>
                <a:spcPct val="100000"/>
              </a:lnSpc>
              <a:spcBef>
                <a:spcPts val="0"/>
              </a:spcBef>
              <a:spcAft>
                <a:spcPts val="0"/>
              </a:spcAft>
              <a:buClr>
                <a:srgbClr val="FFCC33"/>
              </a:buClr>
              <a:buSzPts val="2800"/>
              <a:buNone/>
              <a:defRPr sz="2800">
                <a:solidFill>
                  <a:srgbClr val="FFCC33"/>
                </a:solidFill>
              </a:defRPr>
            </a:lvl2pPr>
            <a:lvl3pPr lvl="2" algn="ctr">
              <a:lnSpc>
                <a:spcPct val="100000"/>
              </a:lnSpc>
              <a:spcBef>
                <a:spcPts val="0"/>
              </a:spcBef>
              <a:spcAft>
                <a:spcPts val="0"/>
              </a:spcAft>
              <a:buClr>
                <a:srgbClr val="FFCC33"/>
              </a:buClr>
              <a:buSzPts val="2800"/>
              <a:buNone/>
              <a:defRPr sz="2800">
                <a:solidFill>
                  <a:srgbClr val="FFCC33"/>
                </a:solidFill>
              </a:defRPr>
            </a:lvl3pPr>
            <a:lvl4pPr lvl="3" algn="ctr">
              <a:lnSpc>
                <a:spcPct val="100000"/>
              </a:lnSpc>
              <a:spcBef>
                <a:spcPts val="0"/>
              </a:spcBef>
              <a:spcAft>
                <a:spcPts val="0"/>
              </a:spcAft>
              <a:buClr>
                <a:srgbClr val="FFCC33"/>
              </a:buClr>
              <a:buSzPts val="2800"/>
              <a:buNone/>
              <a:defRPr sz="2800">
                <a:solidFill>
                  <a:srgbClr val="FFCC33"/>
                </a:solidFill>
              </a:defRPr>
            </a:lvl4pPr>
            <a:lvl5pPr lvl="4" algn="ctr">
              <a:lnSpc>
                <a:spcPct val="100000"/>
              </a:lnSpc>
              <a:spcBef>
                <a:spcPts val="0"/>
              </a:spcBef>
              <a:spcAft>
                <a:spcPts val="0"/>
              </a:spcAft>
              <a:buClr>
                <a:srgbClr val="FFCC33"/>
              </a:buClr>
              <a:buSzPts val="2800"/>
              <a:buNone/>
              <a:defRPr sz="2800">
                <a:solidFill>
                  <a:srgbClr val="FFCC33"/>
                </a:solidFill>
              </a:defRPr>
            </a:lvl5pPr>
            <a:lvl6pPr lvl="5" algn="ctr">
              <a:lnSpc>
                <a:spcPct val="100000"/>
              </a:lnSpc>
              <a:spcBef>
                <a:spcPts val="0"/>
              </a:spcBef>
              <a:spcAft>
                <a:spcPts val="0"/>
              </a:spcAft>
              <a:buClr>
                <a:srgbClr val="FFCC33"/>
              </a:buClr>
              <a:buSzPts val="2800"/>
              <a:buNone/>
              <a:defRPr sz="2800">
                <a:solidFill>
                  <a:srgbClr val="FFCC33"/>
                </a:solidFill>
              </a:defRPr>
            </a:lvl6pPr>
            <a:lvl7pPr lvl="6" algn="ctr">
              <a:lnSpc>
                <a:spcPct val="100000"/>
              </a:lnSpc>
              <a:spcBef>
                <a:spcPts val="0"/>
              </a:spcBef>
              <a:spcAft>
                <a:spcPts val="0"/>
              </a:spcAft>
              <a:buClr>
                <a:srgbClr val="FFCC33"/>
              </a:buClr>
              <a:buSzPts val="2800"/>
              <a:buNone/>
              <a:defRPr sz="2800">
                <a:solidFill>
                  <a:srgbClr val="FFCC33"/>
                </a:solidFill>
              </a:defRPr>
            </a:lvl7pPr>
            <a:lvl8pPr lvl="7" algn="ctr">
              <a:lnSpc>
                <a:spcPct val="100000"/>
              </a:lnSpc>
              <a:spcBef>
                <a:spcPts val="0"/>
              </a:spcBef>
              <a:spcAft>
                <a:spcPts val="0"/>
              </a:spcAft>
              <a:buClr>
                <a:srgbClr val="FFCC33"/>
              </a:buClr>
              <a:buSzPts val="2800"/>
              <a:buNone/>
              <a:defRPr sz="2800">
                <a:solidFill>
                  <a:srgbClr val="FFCC33"/>
                </a:solidFill>
              </a:defRPr>
            </a:lvl8pPr>
            <a:lvl9pPr lvl="8" algn="ctr">
              <a:lnSpc>
                <a:spcPct val="100000"/>
              </a:lnSpc>
              <a:spcBef>
                <a:spcPts val="0"/>
              </a:spcBef>
              <a:spcAft>
                <a:spcPts val="0"/>
              </a:spcAft>
              <a:buClr>
                <a:srgbClr val="FFCC33"/>
              </a:buClr>
              <a:buSzPts val="2800"/>
              <a:buNone/>
              <a:defRPr sz="2800">
                <a:solidFill>
                  <a:srgbClr val="FFCC33"/>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SystemWide-gold.png" id="13" name="Google Shape;13;p2"/>
          <p:cNvPicPr preferRelativeResize="0"/>
          <p:nvPr/>
        </p:nvPicPr>
        <p:blipFill rotWithShape="1">
          <a:blip r:embed="rId2">
            <a:alphaModFix/>
          </a:blip>
          <a:srcRect b="0" l="0" r="0" t="0"/>
          <a:stretch/>
        </p:blipFill>
        <p:spPr>
          <a:xfrm>
            <a:off x="0" y="4247008"/>
            <a:ext cx="9144000" cy="89649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no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5200"/>
              <a:buNone/>
              <a:defRPr sz="5200">
                <a:solidFill>
                  <a:srgbClr val="000000"/>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 name="Google Shape;16;p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7A0019"/>
              </a:buClr>
              <a:buSzPts val="2800"/>
              <a:buNone/>
              <a:defRPr sz="2800">
                <a:solidFill>
                  <a:srgbClr val="7A0019"/>
                </a:solidFill>
              </a:defRPr>
            </a:lvl1pPr>
            <a:lvl2pPr lvl="1" rtl="0" algn="ctr">
              <a:lnSpc>
                <a:spcPct val="100000"/>
              </a:lnSpc>
              <a:spcBef>
                <a:spcPts val="0"/>
              </a:spcBef>
              <a:spcAft>
                <a:spcPts val="0"/>
              </a:spcAft>
              <a:buClr>
                <a:srgbClr val="FFCC33"/>
              </a:buClr>
              <a:buSzPts val="2800"/>
              <a:buNone/>
              <a:defRPr sz="2800">
                <a:solidFill>
                  <a:srgbClr val="FFCC33"/>
                </a:solidFill>
              </a:defRPr>
            </a:lvl2pPr>
            <a:lvl3pPr lvl="2" rtl="0" algn="ctr">
              <a:lnSpc>
                <a:spcPct val="100000"/>
              </a:lnSpc>
              <a:spcBef>
                <a:spcPts val="0"/>
              </a:spcBef>
              <a:spcAft>
                <a:spcPts val="0"/>
              </a:spcAft>
              <a:buClr>
                <a:srgbClr val="FFCC33"/>
              </a:buClr>
              <a:buSzPts val="2800"/>
              <a:buNone/>
              <a:defRPr sz="2800">
                <a:solidFill>
                  <a:srgbClr val="FFCC33"/>
                </a:solidFill>
              </a:defRPr>
            </a:lvl3pPr>
            <a:lvl4pPr lvl="3" rtl="0" algn="ctr">
              <a:lnSpc>
                <a:spcPct val="100000"/>
              </a:lnSpc>
              <a:spcBef>
                <a:spcPts val="0"/>
              </a:spcBef>
              <a:spcAft>
                <a:spcPts val="0"/>
              </a:spcAft>
              <a:buClr>
                <a:srgbClr val="FFCC33"/>
              </a:buClr>
              <a:buSzPts val="2800"/>
              <a:buNone/>
              <a:defRPr sz="2800">
                <a:solidFill>
                  <a:srgbClr val="FFCC33"/>
                </a:solidFill>
              </a:defRPr>
            </a:lvl4pPr>
            <a:lvl5pPr lvl="4" rtl="0" algn="ctr">
              <a:lnSpc>
                <a:spcPct val="100000"/>
              </a:lnSpc>
              <a:spcBef>
                <a:spcPts val="0"/>
              </a:spcBef>
              <a:spcAft>
                <a:spcPts val="0"/>
              </a:spcAft>
              <a:buClr>
                <a:srgbClr val="FFCC33"/>
              </a:buClr>
              <a:buSzPts val="2800"/>
              <a:buNone/>
              <a:defRPr sz="2800">
                <a:solidFill>
                  <a:srgbClr val="FFCC33"/>
                </a:solidFill>
              </a:defRPr>
            </a:lvl5pPr>
            <a:lvl6pPr lvl="5" rtl="0" algn="ctr">
              <a:lnSpc>
                <a:spcPct val="100000"/>
              </a:lnSpc>
              <a:spcBef>
                <a:spcPts val="0"/>
              </a:spcBef>
              <a:spcAft>
                <a:spcPts val="0"/>
              </a:spcAft>
              <a:buClr>
                <a:srgbClr val="FFCC33"/>
              </a:buClr>
              <a:buSzPts val="2800"/>
              <a:buNone/>
              <a:defRPr sz="2800">
                <a:solidFill>
                  <a:srgbClr val="FFCC33"/>
                </a:solidFill>
              </a:defRPr>
            </a:lvl6pPr>
            <a:lvl7pPr lvl="6" rtl="0" algn="ctr">
              <a:lnSpc>
                <a:spcPct val="100000"/>
              </a:lnSpc>
              <a:spcBef>
                <a:spcPts val="0"/>
              </a:spcBef>
              <a:spcAft>
                <a:spcPts val="0"/>
              </a:spcAft>
              <a:buClr>
                <a:srgbClr val="FFCC33"/>
              </a:buClr>
              <a:buSzPts val="2800"/>
              <a:buNone/>
              <a:defRPr sz="2800">
                <a:solidFill>
                  <a:srgbClr val="FFCC33"/>
                </a:solidFill>
              </a:defRPr>
            </a:lvl7pPr>
            <a:lvl8pPr lvl="7" rtl="0" algn="ctr">
              <a:lnSpc>
                <a:spcPct val="100000"/>
              </a:lnSpc>
              <a:spcBef>
                <a:spcPts val="0"/>
              </a:spcBef>
              <a:spcAft>
                <a:spcPts val="0"/>
              </a:spcAft>
              <a:buClr>
                <a:srgbClr val="FFCC33"/>
              </a:buClr>
              <a:buSzPts val="2800"/>
              <a:buNone/>
              <a:defRPr sz="2800">
                <a:solidFill>
                  <a:srgbClr val="FFCC33"/>
                </a:solidFill>
              </a:defRPr>
            </a:lvl8pPr>
            <a:lvl9pPr lvl="8" rtl="0" algn="ctr">
              <a:lnSpc>
                <a:spcPct val="100000"/>
              </a:lnSpc>
              <a:spcBef>
                <a:spcPts val="0"/>
              </a:spcBef>
              <a:spcAft>
                <a:spcPts val="0"/>
              </a:spcAft>
              <a:buClr>
                <a:srgbClr val="FFCC33"/>
              </a:buClr>
              <a:buSzPts val="2800"/>
              <a:buNone/>
              <a:defRPr sz="2800">
                <a:solidFill>
                  <a:srgbClr val="FFCC33"/>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SystemWide-maroon.png" id="18" name="Google Shape;18;p3"/>
          <p:cNvPicPr preferRelativeResize="0"/>
          <p:nvPr/>
        </p:nvPicPr>
        <p:blipFill rotWithShape="1">
          <a:blip r:embed="rId2">
            <a:alphaModFix/>
          </a:blip>
          <a:srcRect b="0" l="0" r="0" t="0"/>
          <a:stretch/>
        </p:blipFill>
        <p:spPr>
          <a:xfrm>
            <a:off x="0" y="4247008"/>
            <a:ext cx="9144000" cy="89649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4" name="Google Shape;44;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7A0019"/>
              </a:buClr>
              <a:buSzPts val="2800"/>
              <a:buFont typeface="Raleway"/>
              <a:buNone/>
              <a:defRPr sz="2800">
                <a:solidFill>
                  <a:srgbClr val="7A0019"/>
                </a:solidFill>
                <a:latin typeface="Raleway"/>
                <a:ea typeface="Raleway"/>
                <a:cs typeface="Raleway"/>
                <a:sym typeface="Raleway"/>
              </a:defRPr>
            </a:lvl1pPr>
            <a:lvl2pPr lvl="1">
              <a:spcBef>
                <a:spcPts val="0"/>
              </a:spcBef>
              <a:spcAft>
                <a:spcPts val="0"/>
              </a:spcAft>
              <a:buClr>
                <a:srgbClr val="7A0019"/>
              </a:buClr>
              <a:buSzPts val="2800"/>
              <a:buNone/>
              <a:defRPr sz="2800">
                <a:solidFill>
                  <a:srgbClr val="7A0019"/>
                </a:solidFill>
              </a:defRPr>
            </a:lvl2pPr>
            <a:lvl3pPr lvl="2">
              <a:spcBef>
                <a:spcPts val="0"/>
              </a:spcBef>
              <a:spcAft>
                <a:spcPts val="0"/>
              </a:spcAft>
              <a:buClr>
                <a:srgbClr val="7A0019"/>
              </a:buClr>
              <a:buSzPts val="2800"/>
              <a:buNone/>
              <a:defRPr sz="2800">
                <a:solidFill>
                  <a:srgbClr val="7A0019"/>
                </a:solidFill>
              </a:defRPr>
            </a:lvl3pPr>
            <a:lvl4pPr lvl="3">
              <a:spcBef>
                <a:spcPts val="0"/>
              </a:spcBef>
              <a:spcAft>
                <a:spcPts val="0"/>
              </a:spcAft>
              <a:buClr>
                <a:srgbClr val="7A0019"/>
              </a:buClr>
              <a:buSzPts val="2800"/>
              <a:buNone/>
              <a:defRPr sz="2800">
                <a:solidFill>
                  <a:srgbClr val="7A0019"/>
                </a:solidFill>
              </a:defRPr>
            </a:lvl4pPr>
            <a:lvl5pPr lvl="4">
              <a:spcBef>
                <a:spcPts val="0"/>
              </a:spcBef>
              <a:spcAft>
                <a:spcPts val="0"/>
              </a:spcAft>
              <a:buClr>
                <a:srgbClr val="7A0019"/>
              </a:buClr>
              <a:buSzPts val="2800"/>
              <a:buNone/>
              <a:defRPr sz="2800">
                <a:solidFill>
                  <a:srgbClr val="7A0019"/>
                </a:solidFill>
              </a:defRPr>
            </a:lvl5pPr>
            <a:lvl6pPr lvl="5">
              <a:spcBef>
                <a:spcPts val="0"/>
              </a:spcBef>
              <a:spcAft>
                <a:spcPts val="0"/>
              </a:spcAft>
              <a:buClr>
                <a:srgbClr val="7A0019"/>
              </a:buClr>
              <a:buSzPts val="2800"/>
              <a:buNone/>
              <a:defRPr sz="2800">
                <a:solidFill>
                  <a:srgbClr val="7A0019"/>
                </a:solidFill>
              </a:defRPr>
            </a:lvl6pPr>
            <a:lvl7pPr lvl="6">
              <a:spcBef>
                <a:spcPts val="0"/>
              </a:spcBef>
              <a:spcAft>
                <a:spcPts val="0"/>
              </a:spcAft>
              <a:buClr>
                <a:srgbClr val="7A0019"/>
              </a:buClr>
              <a:buSzPts val="2800"/>
              <a:buNone/>
              <a:defRPr sz="2800">
                <a:solidFill>
                  <a:srgbClr val="7A0019"/>
                </a:solidFill>
              </a:defRPr>
            </a:lvl7pPr>
            <a:lvl8pPr lvl="7">
              <a:spcBef>
                <a:spcPts val="0"/>
              </a:spcBef>
              <a:spcAft>
                <a:spcPts val="0"/>
              </a:spcAft>
              <a:buClr>
                <a:srgbClr val="7A0019"/>
              </a:buClr>
              <a:buSzPts val="2800"/>
              <a:buNone/>
              <a:defRPr sz="2800">
                <a:solidFill>
                  <a:srgbClr val="7A0019"/>
                </a:solidFill>
              </a:defRPr>
            </a:lvl8pPr>
            <a:lvl9pPr lvl="8">
              <a:spcBef>
                <a:spcPts val="0"/>
              </a:spcBef>
              <a:spcAft>
                <a:spcPts val="0"/>
              </a:spcAft>
              <a:buClr>
                <a:srgbClr val="7A0019"/>
              </a:buClr>
              <a:buSzPts val="2800"/>
              <a:buNone/>
              <a:defRPr sz="2800">
                <a:solidFill>
                  <a:srgbClr val="7A0019"/>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aleway"/>
              <a:buChar char="●"/>
              <a:defRPr sz="1800">
                <a:latin typeface="Raleway"/>
                <a:ea typeface="Raleway"/>
                <a:cs typeface="Raleway"/>
                <a:sym typeface="Raleway"/>
              </a:defRPr>
            </a:lvl1pPr>
            <a:lvl2pPr indent="-317500" lvl="1" marL="914400">
              <a:lnSpc>
                <a:spcPct val="115000"/>
              </a:lnSpc>
              <a:spcBef>
                <a:spcPts val="1600"/>
              </a:spcBef>
              <a:spcAft>
                <a:spcPts val="0"/>
              </a:spcAft>
              <a:buSzPts val="1400"/>
              <a:buFont typeface="Raleway"/>
              <a:buChar char="○"/>
              <a:defRPr>
                <a:latin typeface="Raleway"/>
                <a:ea typeface="Raleway"/>
                <a:cs typeface="Raleway"/>
                <a:sym typeface="Raleway"/>
              </a:defRPr>
            </a:lvl2pPr>
            <a:lvl3pPr indent="-317500" lvl="2" marL="1371600">
              <a:lnSpc>
                <a:spcPct val="115000"/>
              </a:lnSpc>
              <a:spcBef>
                <a:spcPts val="1600"/>
              </a:spcBef>
              <a:spcAft>
                <a:spcPts val="0"/>
              </a:spcAft>
              <a:buSzPts val="1400"/>
              <a:buFont typeface="Raleway"/>
              <a:buChar char="■"/>
              <a:defRPr>
                <a:latin typeface="Raleway"/>
                <a:ea typeface="Raleway"/>
                <a:cs typeface="Raleway"/>
                <a:sym typeface="Raleway"/>
              </a:defRPr>
            </a:lvl3pPr>
            <a:lvl4pPr indent="-317500" lvl="3" marL="1828800">
              <a:lnSpc>
                <a:spcPct val="115000"/>
              </a:lnSpc>
              <a:spcBef>
                <a:spcPts val="1600"/>
              </a:spcBef>
              <a:spcAft>
                <a:spcPts val="0"/>
              </a:spcAft>
              <a:buSzPts val="1400"/>
              <a:buFont typeface="Raleway"/>
              <a:buChar char="●"/>
              <a:defRPr>
                <a:latin typeface="Raleway"/>
                <a:ea typeface="Raleway"/>
                <a:cs typeface="Raleway"/>
                <a:sym typeface="Raleway"/>
              </a:defRPr>
            </a:lvl4pPr>
            <a:lvl5pPr indent="-317500" lvl="4" marL="2286000">
              <a:lnSpc>
                <a:spcPct val="115000"/>
              </a:lnSpc>
              <a:spcBef>
                <a:spcPts val="1600"/>
              </a:spcBef>
              <a:spcAft>
                <a:spcPts val="0"/>
              </a:spcAft>
              <a:buSzPts val="1400"/>
              <a:buFont typeface="Raleway"/>
              <a:buChar char="○"/>
              <a:defRPr>
                <a:latin typeface="Raleway"/>
                <a:ea typeface="Raleway"/>
                <a:cs typeface="Raleway"/>
                <a:sym typeface="Raleway"/>
              </a:defRPr>
            </a:lvl5pPr>
            <a:lvl6pPr indent="-317500" lvl="5" marL="2743200">
              <a:lnSpc>
                <a:spcPct val="115000"/>
              </a:lnSpc>
              <a:spcBef>
                <a:spcPts val="1600"/>
              </a:spcBef>
              <a:spcAft>
                <a:spcPts val="0"/>
              </a:spcAft>
              <a:buSzPts val="1400"/>
              <a:buFont typeface="Raleway"/>
              <a:buChar char="■"/>
              <a:defRPr>
                <a:latin typeface="Raleway"/>
                <a:ea typeface="Raleway"/>
                <a:cs typeface="Raleway"/>
                <a:sym typeface="Raleway"/>
              </a:defRPr>
            </a:lvl6pPr>
            <a:lvl7pPr indent="-317500" lvl="6" marL="3200400">
              <a:lnSpc>
                <a:spcPct val="115000"/>
              </a:lnSpc>
              <a:spcBef>
                <a:spcPts val="1600"/>
              </a:spcBef>
              <a:spcAft>
                <a:spcPts val="0"/>
              </a:spcAft>
              <a:buSzPts val="1400"/>
              <a:buFont typeface="Raleway"/>
              <a:buChar char="●"/>
              <a:defRPr>
                <a:latin typeface="Raleway"/>
                <a:ea typeface="Raleway"/>
                <a:cs typeface="Raleway"/>
                <a:sym typeface="Raleway"/>
              </a:defRPr>
            </a:lvl7pPr>
            <a:lvl8pPr indent="-317500" lvl="7" marL="3657600">
              <a:lnSpc>
                <a:spcPct val="115000"/>
              </a:lnSpc>
              <a:spcBef>
                <a:spcPts val="1600"/>
              </a:spcBef>
              <a:spcAft>
                <a:spcPts val="0"/>
              </a:spcAft>
              <a:buSzPts val="1400"/>
              <a:buFont typeface="Raleway"/>
              <a:buChar char="○"/>
              <a:defRPr>
                <a:latin typeface="Raleway"/>
                <a:ea typeface="Raleway"/>
                <a:cs typeface="Raleway"/>
                <a:sym typeface="Raleway"/>
              </a:defRPr>
            </a:lvl8pPr>
            <a:lvl9pPr indent="-317500" lvl="8" marL="4114800">
              <a:lnSpc>
                <a:spcPct val="115000"/>
              </a:lnSpc>
              <a:spcBef>
                <a:spcPts val="1600"/>
              </a:spcBef>
              <a:spcAft>
                <a:spcPts val="1600"/>
              </a:spcAft>
              <a:buSzPts val="1400"/>
              <a:buFont typeface="Raleway"/>
              <a:buChar char="■"/>
              <a:defRPr>
                <a:latin typeface="Raleway"/>
                <a:ea typeface="Raleway"/>
                <a:cs typeface="Raleway"/>
                <a:sym typeface="Raleway"/>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hyperlink" Target="https://doi.org/10.1145/3295459" TargetMode="External"/></Relationships>
</file>

<file path=ppt/slides/_rels/slide2.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6.png"/><Relationship Id="rId12"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3.png"/><Relationship Id="rId8"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8.png"/><Relationship Id="rId7"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5.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29.png"/><Relationship Id="rId8"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3.png"/><Relationship Id="rId4" Type="http://schemas.openxmlformats.org/officeDocument/2006/relationships/hyperlink" Target="https://doi.org/10.1145/3295459" TargetMode="External"/><Relationship Id="rId5"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10066" l="0" r="0" t="7281"/>
          <a:stretch/>
        </p:blipFill>
        <p:spPr>
          <a:xfrm>
            <a:off x="0" y="0"/>
            <a:ext cx="9144000" cy="4250850"/>
          </a:xfrm>
          <a:prstGeom prst="rect">
            <a:avLst/>
          </a:prstGeom>
          <a:noFill/>
          <a:ln>
            <a:noFill/>
          </a:ln>
        </p:spPr>
      </p:pic>
      <p:sp>
        <p:nvSpPr>
          <p:cNvPr id="61" name="Google Shape;61;p14"/>
          <p:cNvSpPr txBox="1"/>
          <p:nvPr>
            <p:ph type="ctrTitle"/>
          </p:nvPr>
        </p:nvSpPr>
        <p:spPr>
          <a:xfrm>
            <a:off x="311708" y="744575"/>
            <a:ext cx="8520600" cy="2052600"/>
          </a:xfrm>
          <a:prstGeom prst="rect">
            <a:avLst/>
          </a:prstGeom>
          <a:effectLst>
            <a:outerShdw blurRad="85725" rotWithShape="0" algn="bl" dist="9525">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How To Foresee A Flood Using Spatial Data Science</a:t>
            </a:r>
            <a:endParaRPr>
              <a:solidFill>
                <a:srgbClr val="FFFFFF"/>
              </a:solidFill>
            </a:endParaRPr>
          </a:p>
        </p:txBody>
      </p:sp>
      <p:sp>
        <p:nvSpPr>
          <p:cNvPr id="62" name="Google Shape;62;p14"/>
          <p:cNvSpPr txBox="1"/>
          <p:nvPr>
            <p:ph idx="1" type="subTitle"/>
          </p:nvPr>
        </p:nvSpPr>
        <p:spPr>
          <a:xfrm>
            <a:off x="756600" y="3363526"/>
            <a:ext cx="7630800" cy="465300"/>
          </a:xfrm>
          <a:prstGeom prst="rect">
            <a:avLst/>
          </a:prstGeom>
          <a:solidFill>
            <a:srgbClr val="7A0019">
              <a:alpha val="67940"/>
            </a:srgbClr>
          </a:solidFill>
          <a:effectLst>
            <a:outerShdw blurRad="828675" rotWithShape="0" algn="bl">
              <a:srgbClr val="FFFFFF">
                <a:alpha val="64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CSCI5715 Fall’20 G1: Harish Panneer Selvam &amp; Matthew Eagon</a:t>
            </a:r>
            <a:endParaRPr sz="1400">
              <a:solidFill>
                <a:srgbClr val="FFFFFF"/>
              </a:solidFill>
            </a:endParaRPr>
          </a:p>
        </p:txBody>
      </p:sp>
      <p:sp>
        <p:nvSpPr>
          <p:cNvPr id="63" name="Google Shape;63;p14"/>
          <p:cNvSpPr txBox="1"/>
          <p:nvPr/>
        </p:nvSpPr>
        <p:spPr>
          <a:xfrm>
            <a:off x="0" y="4250850"/>
            <a:ext cx="3416700" cy="78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B61249"/>
                </a:solidFill>
                <a:latin typeface="Raleway"/>
                <a:ea typeface="Raleway"/>
                <a:cs typeface="Raleway"/>
                <a:sym typeface="Raleway"/>
              </a:rPr>
              <a:t>Mathias Rav, Aaron Lowe, and Pankaj K. Agarwal. 2019. Flood Risk Analysis on Terrains. </a:t>
            </a:r>
            <a:r>
              <a:rPr i="1" lang="en" sz="1100">
                <a:solidFill>
                  <a:srgbClr val="B61249"/>
                </a:solidFill>
                <a:latin typeface="Raleway"/>
                <a:ea typeface="Raleway"/>
                <a:cs typeface="Raleway"/>
                <a:sym typeface="Raleway"/>
              </a:rPr>
              <a:t>ACM Trans. Spatial Algorithms Syst.</a:t>
            </a:r>
            <a:r>
              <a:rPr lang="en" sz="1100">
                <a:solidFill>
                  <a:srgbClr val="B61249"/>
                </a:solidFill>
                <a:latin typeface="Raleway"/>
                <a:ea typeface="Raleway"/>
                <a:cs typeface="Raleway"/>
                <a:sym typeface="Raleway"/>
              </a:rPr>
              <a:t> 5, 1, Article 2 (June 2019), 31 pages. DOI:</a:t>
            </a:r>
            <a:r>
              <a:rPr lang="en" sz="1100" u="sng">
                <a:solidFill>
                  <a:srgbClr val="B61249"/>
                </a:solidFill>
                <a:latin typeface="Raleway"/>
                <a:ea typeface="Raleway"/>
                <a:cs typeface="Raleway"/>
                <a:sym typeface="Raleway"/>
                <a:hlinkClick r:id="rId4">
                  <a:extLst>
                    <a:ext uri="{A12FA001-AC4F-418D-AE19-62706E023703}">
                      <ahyp:hlinkClr val="tx"/>
                    </a:ext>
                  </a:extLst>
                </a:hlinkClick>
              </a:rPr>
              <a:t>https://doi.org/10.1145/3295459</a:t>
            </a:r>
            <a:endParaRPr sz="1100">
              <a:solidFill>
                <a:srgbClr val="B61249"/>
              </a:solidFill>
              <a:latin typeface="Raleway"/>
              <a:ea typeface="Raleway"/>
              <a:cs typeface="Raleway"/>
              <a:sym typeface="Raleway"/>
            </a:endParaRPr>
          </a:p>
        </p:txBody>
      </p:sp>
      <p:sp>
        <p:nvSpPr>
          <p:cNvPr id="64" name="Google Shape;64;p14"/>
          <p:cNvSpPr txBox="1"/>
          <p:nvPr/>
        </p:nvSpPr>
        <p:spPr>
          <a:xfrm>
            <a:off x="5788650" y="4250850"/>
            <a:ext cx="3232500" cy="59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7A0019"/>
                </a:solidFill>
                <a:latin typeface="Raleway"/>
                <a:ea typeface="Raleway"/>
                <a:cs typeface="Raleway"/>
                <a:sym typeface="Raleway"/>
              </a:rPr>
              <a:t>Shekhar, Shashi. "Technical perspective: Progress in spatial computing for flood prediction." </a:t>
            </a:r>
            <a:r>
              <a:rPr i="1" lang="en" sz="1100">
                <a:solidFill>
                  <a:srgbClr val="7A0019"/>
                </a:solidFill>
                <a:latin typeface="Raleway"/>
                <a:ea typeface="Raleway"/>
                <a:cs typeface="Raleway"/>
                <a:sym typeface="Raleway"/>
              </a:rPr>
              <a:t>Communications of the ACM</a:t>
            </a:r>
            <a:r>
              <a:rPr lang="en" sz="1100">
                <a:solidFill>
                  <a:srgbClr val="7A0019"/>
                </a:solidFill>
                <a:latin typeface="Raleway"/>
                <a:ea typeface="Raleway"/>
                <a:cs typeface="Raleway"/>
                <a:sym typeface="Raleway"/>
              </a:rPr>
              <a:t> 63, no. 9 (2020): 93-93.</a:t>
            </a:r>
            <a:endParaRPr sz="1100">
              <a:solidFill>
                <a:srgbClr val="7A0019"/>
              </a:solidFill>
              <a:latin typeface="Raleway"/>
              <a:ea typeface="Raleway"/>
              <a:cs typeface="Raleway"/>
              <a:sym typeface="Raleway"/>
            </a:endParaRPr>
          </a:p>
        </p:txBody>
      </p:sp>
      <p:sp>
        <p:nvSpPr>
          <p:cNvPr id="65" name="Google Shape;65;p14"/>
          <p:cNvSpPr txBox="1"/>
          <p:nvPr>
            <p:ph idx="1" type="subTitle"/>
          </p:nvPr>
        </p:nvSpPr>
        <p:spPr>
          <a:xfrm>
            <a:off x="756600" y="2811400"/>
            <a:ext cx="7630800" cy="465300"/>
          </a:xfrm>
          <a:prstGeom prst="rect">
            <a:avLst/>
          </a:prstGeom>
          <a:noFill/>
          <a:effectLst>
            <a:outerShdw blurRad="500063" rotWithShape="0" algn="bl" dist="190500">
              <a:srgbClr val="FFFFFF"/>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1"/>
                </a:solidFill>
              </a:rPr>
              <a:t>Terrain Data Type and Flow Models: SFD vs. MFD</a:t>
            </a:r>
            <a:endParaRPr b="1" sz="2100">
              <a:solidFill>
                <a:srgbClr val="FFFFFF"/>
              </a:solidFill>
            </a:endParaRPr>
          </a:p>
        </p:txBody>
      </p:sp>
      <p:cxnSp>
        <p:nvCxnSpPr>
          <p:cNvPr id="66" name="Google Shape;66;p14"/>
          <p:cNvCxnSpPr/>
          <p:nvPr/>
        </p:nvCxnSpPr>
        <p:spPr>
          <a:xfrm>
            <a:off x="695325" y="2809875"/>
            <a:ext cx="78771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90950" y="1028525"/>
            <a:ext cx="5603401" cy="4053950"/>
          </a:xfrm>
          <a:prstGeom prst="rect">
            <a:avLst/>
          </a:prstGeom>
          <a:noFill/>
          <a:ln>
            <a:noFill/>
          </a:ln>
        </p:spPr>
      </p:pic>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 name="Google Shape;73;p15"/>
          <p:cNvSpPr txBox="1"/>
          <p:nvPr/>
        </p:nvSpPr>
        <p:spPr>
          <a:xfrm>
            <a:off x="78350" y="4509950"/>
            <a:ext cx="3091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FFFFFF"/>
                </a:solidFill>
                <a:latin typeface="Raleway"/>
                <a:ea typeface="Raleway"/>
                <a:cs typeface="Raleway"/>
                <a:sym typeface="Raleway"/>
              </a:rPr>
              <a:t>HOUSTON, TX: Flooded homes are shown near Lake Houston following Hurricane Harvey August 30, 2017 in Houston, Texas. </a:t>
            </a:r>
            <a:endParaRPr sz="700">
              <a:solidFill>
                <a:srgbClr val="FFFFFF"/>
              </a:solidFill>
              <a:latin typeface="Raleway"/>
              <a:ea typeface="Raleway"/>
              <a:cs typeface="Raleway"/>
              <a:sym typeface="Raleway"/>
            </a:endParaRPr>
          </a:p>
          <a:p>
            <a:pPr indent="0" lvl="0" marL="0" rtl="0" algn="l">
              <a:spcBef>
                <a:spcPts val="0"/>
              </a:spcBef>
              <a:spcAft>
                <a:spcPts val="0"/>
              </a:spcAft>
              <a:buNone/>
            </a:pPr>
            <a:r>
              <a:rPr lang="en" sz="700">
                <a:solidFill>
                  <a:srgbClr val="FFFFFF"/>
                </a:solidFill>
                <a:latin typeface="Raleway"/>
                <a:ea typeface="Raleway"/>
                <a:cs typeface="Raleway"/>
                <a:sym typeface="Raleway"/>
              </a:rPr>
              <a:t>Damages from Harvey topped $112 billion USD.</a:t>
            </a:r>
            <a:endParaRPr sz="700">
              <a:solidFill>
                <a:srgbClr val="FFFFFF"/>
              </a:solidFill>
              <a:latin typeface="Raleway"/>
              <a:ea typeface="Raleway"/>
              <a:cs typeface="Raleway"/>
              <a:sym typeface="Raleway"/>
            </a:endParaRPr>
          </a:p>
          <a:p>
            <a:pPr indent="0" lvl="0" marL="0" rtl="0" algn="l">
              <a:spcBef>
                <a:spcPts val="0"/>
              </a:spcBef>
              <a:spcAft>
                <a:spcPts val="0"/>
              </a:spcAft>
              <a:buNone/>
            </a:pPr>
            <a:r>
              <a:rPr lang="en" sz="700">
                <a:solidFill>
                  <a:srgbClr val="FFFFFF"/>
                </a:solidFill>
                <a:latin typeface="Raleway"/>
                <a:ea typeface="Raleway"/>
                <a:cs typeface="Raleway"/>
                <a:sym typeface="Raleway"/>
              </a:rPr>
              <a:t>(Photo by Win McNamee/Getty Images)</a:t>
            </a:r>
            <a:endParaRPr sz="700">
              <a:solidFill>
                <a:srgbClr val="FFFFFF"/>
              </a:solidFill>
              <a:latin typeface="Raleway"/>
              <a:ea typeface="Raleway"/>
              <a:cs typeface="Raleway"/>
              <a:sym typeface="Raleway"/>
            </a:endParaRPr>
          </a:p>
        </p:txBody>
      </p:sp>
      <p:pic>
        <p:nvPicPr>
          <p:cNvPr id="74" name="Google Shape;74;p15"/>
          <p:cNvPicPr preferRelativeResize="0"/>
          <p:nvPr/>
        </p:nvPicPr>
        <p:blipFill>
          <a:blip r:embed="rId4">
            <a:alphaModFix/>
          </a:blip>
          <a:stretch>
            <a:fillRect/>
          </a:stretch>
        </p:blipFill>
        <p:spPr>
          <a:xfrm>
            <a:off x="3996975" y="512938"/>
            <a:ext cx="5147026" cy="4117624"/>
          </a:xfrm>
          <a:prstGeom prst="rect">
            <a:avLst/>
          </a:prstGeom>
          <a:noFill/>
          <a:ln>
            <a:noFill/>
          </a:ln>
        </p:spPr>
      </p:pic>
      <p:sp>
        <p:nvSpPr>
          <p:cNvPr id="75" name="Google Shape;75;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grpSp>
        <p:nvGrpSpPr>
          <p:cNvPr id="76" name="Google Shape;76;p15"/>
          <p:cNvGrpSpPr/>
          <p:nvPr/>
        </p:nvGrpSpPr>
        <p:grpSpPr>
          <a:xfrm>
            <a:off x="168376" y="1090735"/>
            <a:ext cx="3824565" cy="703823"/>
            <a:chOff x="447000" y="2712125"/>
            <a:chExt cx="5534025" cy="1116825"/>
          </a:xfrm>
        </p:grpSpPr>
        <p:pic>
          <p:nvPicPr>
            <p:cNvPr id="77" name="Google Shape;77;p15"/>
            <p:cNvPicPr preferRelativeResize="0"/>
            <p:nvPr/>
          </p:nvPicPr>
          <p:blipFill rotWithShape="1">
            <a:blip r:embed="rId5">
              <a:alphaModFix/>
            </a:blip>
            <a:srcRect b="66404" l="0" r="0" t="0"/>
            <a:stretch/>
          </p:blipFill>
          <p:spPr>
            <a:xfrm>
              <a:off x="447000" y="3105725"/>
              <a:ext cx="5534025" cy="393600"/>
            </a:xfrm>
            <a:prstGeom prst="rect">
              <a:avLst/>
            </a:prstGeom>
            <a:noFill/>
            <a:ln>
              <a:noFill/>
            </a:ln>
          </p:spPr>
        </p:pic>
        <p:pic>
          <p:nvPicPr>
            <p:cNvPr id="78" name="Google Shape;78;p15"/>
            <p:cNvPicPr preferRelativeResize="0"/>
            <p:nvPr/>
          </p:nvPicPr>
          <p:blipFill rotWithShape="1">
            <a:blip r:embed="rId6">
              <a:alphaModFix/>
            </a:blip>
            <a:srcRect b="27978" l="0" r="0" t="28765"/>
            <a:stretch/>
          </p:blipFill>
          <p:spPr>
            <a:xfrm>
              <a:off x="447000" y="2712125"/>
              <a:ext cx="1909450" cy="393600"/>
            </a:xfrm>
            <a:prstGeom prst="rect">
              <a:avLst/>
            </a:prstGeom>
            <a:noFill/>
            <a:ln>
              <a:noFill/>
            </a:ln>
          </p:spPr>
        </p:pic>
        <p:pic>
          <p:nvPicPr>
            <p:cNvPr id="79" name="Google Shape;79;p15"/>
            <p:cNvPicPr preferRelativeResize="0"/>
            <p:nvPr/>
          </p:nvPicPr>
          <p:blipFill rotWithShape="1">
            <a:blip r:embed="rId5">
              <a:alphaModFix/>
            </a:blip>
            <a:srcRect b="0" l="0" r="0" t="71865"/>
            <a:stretch/>
          </p:blipFill>
          <p:spPr>
            <a:xfrm>
              <a:off x="447000" y="3499325"/>
              <a:ext cx="5534025" cy="329625"/>
            </a:xfrm>
            <a:prstGeom prst="rect">
              <a:avLst/>
            </a:prstGeom>
            <a:noFill/>
            <a:ln>
              <a:noFill/>
            </a:ln>
          </p:spPr>
        </p:pic>
      </p:grpSp>
      <p:grpSp>
        <p:nvGrpSpPr>
          <p:cNvPr id="80" name="Google Shape;80;p15"/>
          <p:cNvGrpSpPr/>
          <p:nvPr/>
        </p:nvGrpSpPr>
        <p:grpSpPr>
          <a:xfrm>
            <a:off x="167150" y="3924101"/>
            <a:ext cx="3273550" cy="1132724"/>
            <a:chOff x="167150" y="4008201"/>
            <a:chExt cx="3273550" cy="1132724"/>
          </a:xfrm>
        </p:grpSpPr>
        <p:grpSp>
          <p:nvGrpSpPr>
            <p:cNvPr id="81" name="Google Shape;81;p15"/>
            <p:cNvGrpSpPr/>
            <p:nvPr/>
          </p:nvGrpSpPr>
          <p:grpSpPr>
            <a:xfrm>
              <a:off x="167150" y="4008201"/>
              <a:ext cx="3016625" cy="912094"/>
              <a:chOff x="3459425" y="3403518"/>
              <a:chExt cx="4297799" cy="1331136"/>
            </a:xfrm>
          </p:grpSpPr>
          <p:pic>
            <p:nvPicPr>
              <p:cNvPr id="82" name="Google Shape;82;p15"/>
              <p:cNvPicPr preferRelativeResize="0"/>
              <p:nvPr/>
            </p:nvPicPr>
            <p:blipFill>
              <a:blip r:embed="rId7">
                <a:alphaModFix/>
              </a:blip>
              <a:stretch>
                <a:fillRect/>
              </a:stretch>
            </p:blipFill>
            <p:spPr>
              <a:xfrm>
                <a:off x="3459425" y="3976233"/>
                <a:ext cx="4297798" cy="758421"/>
              </a:xfrm>
              <a:prstGeom prst="rect">
                <a:avLst/>
              </a:prstGeom>
              <a:noFill/>
              <a:ln>
                <a:noFill/>
              </a:ln>
            </p:spPr>
          </p:pic>
          <p:pic>
            <p:nvPicPr>
              <p:cNvPr id="83" name="Google Shape;83;p15"/>
              <p:cNvPicPr preferRelativeResize="0"/>
              <p:nvPr/>
            </p:nvPicPr>
            <p:blipFill rotWithShape="1">
              <a:blip r:embed="rId8">
                <a:alphaModFix/>
              </a:blip>
              <a:srcRect b="42570" l="0" r="0" t="41052"/>
              <a:stretch/>
            </p:blipFill>
            <p:spPr>
              <a:xfrm>
                <a:off x="3459425" y="3403518"/>
                <a:ext cx="3496963" cy="572700"/>
              </a:xfrm>
              <a:prstGeom prst="rect">
                <a:avLst/>
              </a:prstGeom>
              <a:noFill/>
              <a:ln>
                <a:noFill/>
              </a:ln>
            </p:spPr>
          </p:pic>
        </p:grpSp>
        <p:pic>
          <p:nvPicPr>
            <p:cNvPr id="84" name="Google Shape;84;p15"/>
            <p:cNvPicPr preferRelativeResize="0"/>
            <p:nvPr/>
          </p:nvPicPr>
          <p:blipFill rotWithShape="1">
            <a:blip r:embed="rId9">
              <a:alphaModFix/>
            </a:blip>
            <a:srcRect b="60427" l="0" r="0" t="0"/>
            <a:stretch/>
          </p:blipFill>
          <p:spPr>
            <a:xfrm>
              <a:off x="167150" y="4920299"/>
              <a:ext cx="2410635" cy="220625"/>
            </a:xfrm>
            <a:prstGeom prst="rect">
              <a:avLst/>
            </a:prstGeom>
            <a:noFill/>
            <a:ln>
              <a:noFill/>
            </a:ln>
          </p:spPr>
        </p:pic>
        <p:pic>
          <p:nvPicPr>
            <p:cNvPr id="85" name="Google Shape;85;p15"/>
            <p:cNvPicPr preferRelativeResize="0"/>
            <p:nvPr/>
          </p:nvPicPr>
          <p:blipFill rotWithShape="1">
            <a:blip r:embed="rId9">
              <a:alphaModFix/>
            </a:blip>
            <a:srcRect b="6002" l="2020" r="69953" t="67377"/>
            <a:stretch/>
          </p:blipFill>
          <p:spPr>
            <a:xfrm>
              <a:off x="2577775" y="4920300"/>
              <a:ext cx="862925" cy="220625"/>
            </a:xfrm>
            <a:prstGeom prst="rect">
              <a:avLst/>
            </a:prstGeom>
            <a:noFill/>
            <a:ln>
              <a:noFill/>
            </a:ln>
          </p:spPr>
        </p:pic>
      </p:grpSp>
      <p:grpSp>
        <p:nvGrpSpPr>
          <p:cNvPr id="86" name="Google Shape;86;p15"/>
          <p:cNvGrpSpPr/>
          <p:nvPr/>
        </p:nvGrpSpPr>
        <p:grpSpPr>
          <a:xfrm>
            <a:off x="167157" y="1911297"/>
            <a:ext cx="3273549" cy="1916985"/>
            <a:chOff x="167150" y="1911252"/>
            <a:chExt cx="3324075" cy="1944598"/>
          </a:xfrm>
        </p:grpSpPr>
        <p:grpSp>
          <p:nvGrpSpPr>
            <p:cNvPr id="87" name="Google Shape;87;p15"/>
            <p:cNvGrpSpPr/>
            <p:nvPr/>
          </p:nvGrpSpPr>
          <p:grpSpPr>
            <a:xfrm>
              <a:off x="167150" y="1911252"/>
              <a:ext cx="3324075" cy="1753569"/>
              <a:chOff x="3909945" y="1164829"/>
              <a:chExt cx="4454670" cy="2508324"/>
            </a:xfrm>
          </p:grpSpPr>
          <p:pic>
            <p:nvPicPr>
              <p:cNvPr id="88" name="Google Shape;88;p15"/>
              <p:cNvPicPr preferRelativeResize="0"/>
              <p:nvPr/>
            </p:nvPicPr>
            <p:blipFill rotWithShape="1">
              <a:blip r:embed="rId10">
                <a:alphaModFix/>
              </a:blip>
              <a:srcRect b="31880" l="0" r="0" t="0"/>
              <a:stretch/>
            </p:blipFill>
            <p:spPr>
              <a:xfrm>
                <a:off x="3909945" y="1727837"/>
                <a:ext cx="4143393" cy="1518518"/>
              </a:xfrm>
              <a:prstGeom prst="rect">
                <a:avLst/>
              </a:prstGeom>
              <a:noFill/>
              <a:ln>
                <a:noFill/>
              </a:ln>
            </p:spPr>
          </p:pic>
          <p:pic>
            <p:nvPicPr>
              <p:cNvPr id="89" name="Google Shape;89;p15"/>
              <p:cNvPicPr preferRelativeResize="0"/>
              <p:nvPr/>
            </p:nvPicPr>
            <p:blipFill rotWithShape="1">
              <a:blip r:embed="rId10">
                <a:alphaModFix/>
              </a:blip>
              <a:srcRect b="11245" l="0" r="0" t="70946"/>
              <a:stretch/>
            </p:blipFill>
            <p:spPr>
              <a:xfrm>
                <a:off x="3909945" y="3246354"/>
                <a:ext cx="4454670" cy="426799"/>
              </a:xfrm>
              <a:prstGeom prst="rect">
                <a:avLst/>
              </a:prstGeom>
              <a:noFill/>
              <a:ln>
                <a:noFill/>
              </a:ln>
            </p:spPr>
          </p:pic>
          <p:pic>
            <p:nvPicPr>
              <p:cNvPr id="90" name="Google Shape;90;p15"/>
              <p:cNvPicPr preferRelativeResize="0"/>
              <p:nvPr/>
            </p:nvPicPr>
            <p:blipFill rotWithShape="1">
              <a:blip r:embed="rId11">
                <a:alphaModFix/>
              </a:blip>
              <a:srcRect b="36799" l="0" r="0" t="35245"/>
              <a:stretch/>
            </p:blipFill>
            <p:spPr>
              <a:xfrm>
                <a:off x="3909946" y="1164829"/>
                <a:ext cx="3601803" cy="563010"/>
              </a:xfrm>
              <a:prstGeom prst="rect">
                <a:avLst/>
              </a:prstGeom>
              <a:noFill/>
              <a:ln>
                <a:noFill/>
              </a:ln>
            </p:spPr>
          </p:pic>
        </p:grpSp>
        <p:pic>
          <p:nvPicPr>
            <p:cNvPr id="91" name="Google Shape;91;p15"/>
            <p:cNvPicPr preferRelativeResize="0"/>
            <p:nvPr/>
          </p:nvPicPr>
          <p:blipFill rotWithShape="1">
            <a:blip r:embed="rId10">
              <a:alphaModFix/>
            </a:blip>
            <a:srcRect b="0" l="16144" r="15535" t="90904"/>
            <a:stretch/>
          </p:blipFill>
          <p:spPr>
            <a:xfrm>
              <a:off x="167150" y="3664825"/>
              <a:ext cx="2846625" cy="191025"/>
            </a:xfrm>
            <a:prstGeom prst="rect">
              <a:avLst/>
            </a:prstGeom>
            <a:noFill/>
            <a:ln>
              <a:noFill/>
            </a:ln>
          </p:spPr>
        </p:pic>
      </p:grpSp>
      <p:pic>
        <p:nvPicPr>
          <p:cNvPr id="92" name="Google Shape;92;p15"/>
          <p:cNvPicPr preferRelativeResize="0"/>
          <p:nvPr/>
        </p:nvPicPr>
        <p:blipFill>
          <a:blip r:embed="rId12">
            <a:alphaModFix/>
          </a:blip>
          <a:stretch>
            <a:fillRect/>
          </a:stretch>
        </p:blipFill>
        <p:spPr>
          <a:xfrm>
            <a:off x="3996975" y="2428850"/>
            <a:ext cx="2232750" cy="12533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Terrain Data Type</a:t>
            </a:r>
            <a:endParaRPr/>
          </a:p>
        </p:txBody>
      </p:sp>
      <p:sp>
        <p:nvSpPr>
          <p:cNvPr id="98" name="Google Shape;98;p16"/>
          <p:cNvSpPr txBox="1"/>
          <p:nvPr>
            <p:ph idx="1" type="body"/>
          </p:nvPr>
        </p:nvSpPr>
        <p:spPr>
          <a:xfrm>
            <a:off x="311700" y="1152475"/>
            <a:ext cx="8520600" cy="39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Represents a terrain as a graph</a:t>
            </a:r>
            <a:endParaRPr/>
          </a:p>
          <a:p>
            <a:pPr indent="-342900" lvl="0" marL="457200" rtl="0" algn="l">
              <a:spcBef>
                <a:spcPts val="1600"/>
              </a:spcBef>
              <a:spcAft>
                <a:spcPts val="0"/>
              </a:spcAft>
              <a:buSzPts val="1800"/>
              <a:buChar char="●"/>
            </a:pPr>
            <a:r>
              <a:rPr lang="en"/>
              <a:t>Each node has an associated elevation</a:t>
            </a:r>
            <a:endParaRPr/>
          </a:p>
          <a:p>
            <a:pPr indent="-342900" lvl="0" marL="457200" rtl="0" algn="l">
              <a:spcBef>
                <a:spcPts val="0"/>
              </a:spcBef>
              <a:spcAft>
                <a:spcPts val="0"/>
              </a:spcAft>
              <a:buSzPts val="1800"/>
              <a:buChar char="●"/>
            </a:pPr>
            <a:r>
              <a:rPr lang="en"/>
              <a:t>Node heights determine edge flow direction</a:t>
            </a:r>
            <a:endParaRPr/>
          </a:p>
          <a:p>
            <a:pPr indent="0" lvl="0" marL="0" rtl="0" algn="l">
              <a:spcBef>
                <a:spcPts val="1600"/>
              </a:spcBef>
              <a:spcAft>
                <a:spcPts val="1600"/>
              </a:spcAft>
              <a:buNone/>
            </a:pPr>
            <a:r>
              <a:t/>
            </a:r>
            <a:endParaRPr/>
          </a:p>
        </p:txBody>
      </p:sp>
      <p:pic>
        <p:nvPicPr>
          <p:cNvPr id="99" name="Google Shape;99;p16"/>
          <p:cNvPicPr preferRelativeResize="0"/>
          <p:nvPr/>
        </p:nvPicPr>
        <p:blipFill>
          <a:blip r:embed="rId3">
            <a:alphaModFix/>
          </a:blip>
          <a:stretch>
            <a:fillRect/>
          </a:stretch>
        </p:blipFill>
        <p:spPr>
          <a:xfrm>
            <a:off x="6198150" y="1282750"/>
            <a:ext cx="2362200" cy="1524000"/>
          </a:xfrm>
          <a:prstGeom prst="rect">
            <a:avLst/>
          </a:prstGeom>
          <a:noFill/>
          <a:ln>
            <a:noFill/>
          </a:ln>
        </p:spPr>
      </p:pic>
      <p:pic>
        <p:nvPicPr>
          <p:cNvPr id="100" name="Google Shape;100;p16"/>
          <p:cNvPicPr preferRelativeResize="0"/>
          <p:nvPr/>
        </p:nvPicPr>
        <p:blipFill>
          <a:blip r:embed="rId4">
            <a:alphaModFix/>
          </a:blip>
          <a:stretch>
            <a:fillRect/>
          </a:stretch>
        </p:blipFill>
        <p:spPr>
          <a:xfrm>
            <a:off x="6198150" y="2911525"/>
            <a:ext cx="2362200" cy="1524000"/>
          </a:xfrm>
          <a:prstGeom prst="rect">
            <a:avLst/>
          </a:prstGeom>
          <a:noFill/>
          <a:ln>
            <a:noFill/>
          </a:ln>
        </p:spPr>
      </p:pic>
      <p:sp>
        <p:nvSpPr>
          <p:cNvPr id="101" name="Google Shape;10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6"/>
          <p:cNvPicPr preferRelativeResize="0"/>
          <p:nvPr/>
        </p:nvPicPr>
        <p:blipFill>
          <a:blip r:embed="rId5">
            <a:alphaModFix/>
          </a:blip>
          <a:stretch>
            <a:fillRect/>
          </a:stretch>
        </p:blipFill>
        <p:spPr>
          <a:xfrm>
            <a:off x="411325" y="2730551"/>
            <a:ext cx="3615137" cy="2266950"/>
          </a:xfrm>
          <a:prstGeom prst="rect">
            <a:avLst/>
          </a:prstGeom>
          <a:noFill/>
          <a:ln>
            <a:noFill/>
          </a:ln>
        </p:spPr>
      </p:pic>
      <p:sp>
        <p:nvSpPr>
          <p:cNvPr id="103" name="Google Shape;103;p16"/>
          <p:cNvSpPr txBox="1"/>
          <p:nvPr/>
        </p:nvSpPr>
        <p:spPr>
          <a:xfrm>
            <a:off x="4315050" y="2806750"/>
            <a:ext cx="1594500" cy="15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Triangulated Irregular Network (TIN)</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Digital Elevation Model</a:t>
            </a:r>
            <a:endParaRPr>
              <a:latin typeface="Raleway"/>
              <a:ea typeface="Raleway"/>
              <a:cs typeface="Raleway"/>
              <a:sym typeface="Raleway"/>
            </a:endParaRPr>
          </a:p>
        </p:txBody>
      </p:sp>
      <p:cxnSp>
        <p:nvCxnSpPr>
          <p:cNvPr id="104" name="Google Shape;104;p16"/>
          <p:cNvCxnSpPr/>
          <p:nvPr/>
        </p:nvCxnSpPr>
        <p:spPr>
          <a:xfrm flipH="1" rot="10800000">
            <a:off x="5543550" y="2628900"/>
            <a:ext cx="571500" cy="381000"/>
          </a:xfrm>
          <a:prstGeom prst="straightConnector1">
            <a:avLst/>
          </a:prstGeom>
          <a:noFill/>
          <a:ln cap="flat" cmpd="sng" w="19050">
            <a:solidFill>
              <a:schemeClr val="dk2"/>
            </a:solidFill>
            <a:prstDash val="solid"/>
            <a:round/>
            <a:headEnd len="med" w="med" type="none"/>
            <a:tailEnd len="med" w="med" type="triangle"/>
          </a:ln>
        </p:spPr>
      </p:cxnSp>
      <p:cxnSp>
        <p:nvCxnSpPr>
          <p:cNvPr id="105" name="Google Shape;105;p16"/>
          <p:cNvCxnSpPr/>
          <p:nvPr/>
        </p:nvCxnSpPr>
        <p:spPr>
          <a:xfrm rot="10800000">
            <a:off x="3733625" y="3553000"/>
            <a:ext cx="616500" cy="271200"/>
          </a:xfrm>
          <a:prstGeom prst="straightConnector1">
            <a:avLst/>
          </a:prstGeom>
          <a:noFill/>
          <a:ln cap="flat" cmpd="sng" w="19050">
            <a:solidFill>
              <a:schemeClr val="dk2"/>
            </a:solidFill>
            <a:prstDash val="solid"/>
            <a:round/>
            <a:headEnd len="med" w="med" type="none"/>
            <a:tailEnd len="med" w="med" type="triangle"/>
          </a:ln>
        </p:spPr>
      </p:cxnSp>
      <p:sp>
        <p:nvSpPr>
          <p:cNvPr id="106" name="Google Shape;106;p16"/>
          <p:cNvSpPr txBox="1"/>
          <p:nvPr/>
        </p:nvSpPr>
        <p:spPr>
          <a:xfrm>
            <a:off x="3800475" y="4572000"/>
            <a:ext cx="676200" cy="38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07" name="Google Shape;107;p16"/>
          <p:cNvSpPr txBox="1"/>
          <p:nvPr/>
        </p:nvSpPr>
        <p:spPr>
          <a:xfrm>
            <a:off x="847725" y="4838700"/>
            <a:ext cx="548700" cy="304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Fill one sink at a time or allow water to flow to any neighbor?</a:t>
            </a:r>
            <a:endParaRPr/>
          </a:p>
          <a:p>
            <a:pPr indent="-342900" lvl="0" marL="457200" rtl="0" algn="l">
              <a:spcBef>
                <a:spcPts val="0"/>
              </a:spcBef>
              <a:spcAft>
                <a:spcPts val="0"/>
              </a:spcAft>
              <a:buSzPts val="1800"/>
              <a:buChar char="●"/>
            </a:pPr>
            <a:r>
              <a:rPr lang="en"/>
              <a:t>What happens if water fills a depression and overflows?</a:t>
            </a:r>
            <a:endParaRPr/>
          </a:p>
          <a:p>
            <a:pPr indent="0" lvl="0" marL="0" rtl="0" algn="l">
              <a:spcBef>
                <a:spcPts val="1600"/>
              </a:spcBef>
              <a:spcAft>
                <a:spcPts val="1600"/>
              </a:spcAft>
              <a:buNone/>
            </a:pPr>
            <a:r>
              <a:rPr lang="en"/>
              <a:t>Single-flow direction model (SFD)               Multi-flow direction model (MFD)</a:t>
            </a:r>
            <a:endParaRPr/>
          </a:p>
        </p:txBody>
      </p:sp>
      <p:sp>
        <p:nvSpPr>
          <p:cNvPr id="113" name="Google Shape;11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Models - SFD vs MFD</a:t>
            </a:r>
            <a:endParaRPr/>
          </a:p>
        </p:txBody>
      </p:sp>
      <p:pic>
        <p:nvPicPr>
          <p:cNvPr id="114" name="Google Shape;114;p17"/>
          <p:cNvPicPr preferRelativeResize="0"/>
          <p:nvPr/>
        </p:nvPicPr>
        <p:blipFill>
          <a:blip r:embed="rId3">
            <a:alphaModFix/>
          </a:blip>
          <a:stretch>
            <a:fillRect/>
          </a:stretch>
        </p:blipFill>
        <p:spPr>
          <a:xfrm>
            <a:off x="421775" y="1813088"/>
            <a:ext cx="7897101" cy="2869575"/>
          </a:xfrm>
          <a:prstGeom prst="rect">
            <a:avLst/>
          </a:prstGeom>
          <a:noFill/>
          <a:ln>
            <a:noFill/>
          </a:ln>
        </p:spPr>
      </p:pic>
      <p:pic>
        <p:nvPicPr>
          <p:cNvPr id="115" name="Google Shape;115;p17"/>
          <p:cNvPicPr preferRelativeResize="0"/>
          <p:nvPr/>
        </p:nvPicPr>
        <p:blipFill>
          <a:blip r:embed="rId4">
            <a:alphaModFix/>
          </a:blip>
          <a:stretch>
            <a:fillRect/>
          </a:stretch>
        </p:blipFill>
        <p:spPr>
          <a:xfrm>
            <a:off x="651850" y="2429550"/>
            <a:ext cx="2153275" cy="2148223"/>
          </a:xfrm>
          <a:prstGeom prst="rect">
            <a:avLst/>
          </a:prstGeom>
          <a:noFill/>
          <a:ln>
            <a:noFill/>
          </a:ln>
        </p:spPr>
      </p:pic>
      <p:pic>
        <p:nvPicPr>
          <p:cNvPr id="116" name="Google Shape;116;p17"/>
          <p:cNvPicPr preferRelativeResize="0"/>
          <p:nvPr/>
        </p:nvPicPr>
        <p:blipFill>
          <a:blip r:embed="rId5">
            <a:alphaModFix/>
          </a:blip>
          <a:stretch>
            <a:fillRect/>
          </a:stretch>
        </p:blipFill>
        <p:spPr>
          <a:xfrm>
            <a:off x="5046700" y="2423700"/>
            <a:ext cx="2153275" cy="2153275"/>
          </a:xfrm>
          <a:prstGeom prst="rect">
            <a:avLst/>
          </a:prstGeom>
          <a:noFill/>
          <a:ln>
            <a:noFill/>
          </a:ln>
        </p:spPr>
      </p:pic>
      <p:sp>
        <p:nvSpPr>
          <p:cNvPr id="117" name="Google Shape;11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8" name="Google Shape;118;p17"/>
          <p:cNvPicPr preferRelativeResize="0"/>
          <p:nvPr/>
        </p:nvPicPr>
        <p:blipFill rotWithShape="1">
          <a:blip r:embed="rId6">
            <a:alphaModFix/>
          </a:blip>
          <a:srcRect b="12250" l="4295" r="53465" t="4297"/>
          <a:stretch/>
        </p:blipFill>
        <p:spPr>
          <a:xfrm>
            <a:off x="651859" y="2420686"/>
            <a:ext cx="2153274" cy="2148200"/>
          </a:xfrm>
          <a:prstGeom prst="rect">
            <a:avLst/>
          </a:prstGeom>
          <a:noFill/>
          <a:ln>
            <a:noFill/>
          </a:ln>
        </p:spPr>
      </p:pic>
      <p:pic>
        <p:nvPicPr>
          <p:cNvPr id="119" name="Google Shape;119;p17"/>
          <p:cNvPicPr preferRelativeResize="0"/>
          <p:nvPr/>
        </p:nvPicPr>
        <p:blipFill rotWithShape="1">
          <a:blip r:embed="rId6">
            <a:alphaModFix/>
          </a:blip>
          <a:srcRect b="12250" l="53085" r="4675" t="4297"/>
          <a:stretch/>
        </p:blipFill>
        <p:spPr>
          <a:xfrm>
            <a:off x="5041190" y="2418428"/>
            <a:ext cx="2153274" cy="2153274"/>
          </a:xfrm>
          <a:prstGeom prst="rect">
            <a:avLst/>
          </a:prstGeom>
          <a:noFill/>
          <a:ln>
            <a:noFill/>
          </a:ln>
        </p:spPr>
      </p:pic>
      <p:pic>
        <p:nvPicPr>
          <p:cNvPr id="120" name="Google Shape;120;p17"/>
          <p:cNvPicPr preferRelativeResize="0"/>
          <p:nvPr/>
        </p:nvPicPr>
        <p:blipFill rotWithShape="1">
          <a:blip r:embed="rId7">
            <a:alphaModFix/>
          </a:blip>
          <a:srcRect b="13213" l="1661" r="57427" t="3522"/>
          <a:stretch/>
        </p:blipFill>
        <p:spPr>
          <a:xfrm>
            <a:off x="655678" y="2420686"/>
            <a:ext cx="2145598" cy="2148201"/>
          </a:xfrm>
          <a:prstGeom prst="rect">
            <a:avLst/>
          </a:prstGeom>
          <a:noFill/>
          <a:ln>
            <a:noFill/>
          </a:ln>
        </p:spPr>
      </p:pic>
      <p:pic>
        <p:nvPicPr>
          <p:cNvPr id="121" name="Google Shape;121;p17"/>
          <p:cNvPicPr preferRelativeResize="0"/>
          <p:nvPr/>
        </p:nvPicPr>
        <p:blipFill rotWithShape="1">
          <a:blip r:embed="rId7">
            <a:alphaModFix/>
          </a:blip>
          <a:srcRect b="13213" l="56699" r="2389" t="3522"/>
          <a:stretch/>
        </p:blipFill>
        <p:spPr>
          <a:xfrm>
            <a:off x="5044054" y="2420675"/>
            <a:ext cx="2145598" cy="2148196"/>
          </a:xfrm>
          <a:prstGeom prst="rect">
            <a:avLst/>
          </a:prstGeom>
          <a:noFill/>
          <a:ln>
            <a:noFill/>
          </a:ln>
        </p:spPr>
      </p:pic>
      <p:sp>
        <p:nvSpPr>
          <p:cNvPr id="122" name="Google Shape;122;p17"/>
          <p:cNvSpPr txBox="1"/>
          <p:nvPr/>
        </p:nvSpPr>
        <p:spPr>
          <a:xfrm>
            <a:off x="2805125" y="2870625"/>
            <a:ext cx="159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All water falls at point p</a:t>
            </a:r>
            <a:endParaRPr>
              <a:latin typeface="Raleway"/>
              <a:ea typeface="Raleway"/>
              <a:cs typeface="Raleway"/>
              <a:sym typeface="Raleway"/>
            </a:endParaRPr>
          </a:p>
        </p:txBody>
      </p:sp>
      <p:sp>
        <p:nvSpPr>
          <p:cNvPr id="123" name="Google Shape;123;p17"/>
          <p:cNvSpPr txBox="1"/>
          <p:nvPr/>
        </p:nvSpPr>
        <p:spPr>
          <a:xfrm>
            <a:off x="7199975" y="2870625"/>
            <a:ext cx="1594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All water falls at point p</a:t>
            </a:r>
            <a:endParaRPr>
              <a:latin typeface="Raleway"/>
              <a:ea typeface="Raleway"/>
              <a:cs typeface="Raleway"/>
              <a:sym typeface="Raleway"/>
            </a:endParaRPr>
          </a:p>
        </p:txBody>
      </p:sp>
      <p:sp>
        <p:nvSpPr>
          <p:cNvPr id="124" name="Google Shape;124;p17"/>
          <p:cNvSpPr txBox="1"/>
          <p:nvPr/>
        </p:nvSpPr>
        <p:spPr>
          <a:xfrm>
            <a:off x="2805125" y="2870625"/>
            <a:ext cx="1594500" cy="754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Water falls uniformly over an area</a:t>
            </a:r>
            <a:endParaRPr>
              <a:latin typeface="Raleway"/>
              <a:ea typeface="Raleway"/>
              <a:cs typeface="Raleway"/>
              <a:sym typeface="Raleway"/>
            </a:endParaRPr>
          </a:p>
        </p:txBody>
      </p:sp>
      <p:sp>
        <p:nvSpPr>
          <p:cNvPr id="125" name="Google Shape;125;p17"/>
          <p:cNvSpPr txBox="1"/>
          <p:nvPr/>
        </p:nvSpPr>
        <p:spPr>
          <a:xfrm>
            <a:off x="7199975" y="2870625"/>
            <a:ext cx="1594500" cy="754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Water falls uniformly over an area</a:t>
            </a:r>
            <a:endParaRPr>
              <a:latin typeface="Raleway"/>
              <a:ea typeface="Raleway"/>
              <a:cs typeface="Raleway"/>
              <a:sym typeface="Raleway"/>
            </a:endParaRPr>
          </a:p>
        </p:txBody>
      </p:sp>
      <p:sp>
        <p:nvSpPr>
          <p:cNvPr id="126" name="Google Shape;126;p17"/>
          <p:cNvSpPr txBox="1"/>
          <p:nvPr/>
        </p:nvSpPr>
        <p:spPr>
          <a:xfrm>
            <a:off x="311700" y="4619875"/>
            <a:ext cx="85206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latin typeface="Raleway"/>
                <a:ea typeface="Raleway"/>
                <a:cs typeface="Raleway"/>
                <a:sym typeface="Raleway"/>
              </a:rPr>
              <a:t>Lowe, Aaron, and Pankaj K. Agarwal. "Flood-Risk Analysis on Terrains under the Multiflow-Direction Model." </a:t>
            </a:r>
            <a:r>
              <a:rPr i="1" lang="en" sz="1200">
                <a:solidFill>
                  <a:srgbClr val="222222"/>
                </a:solidFill>
                <a:highlight>
                  <a:srgbClr val="FFFFFF"/>
                </a:highlight>
                <a:latin typeface="Raleway"/>
                <a:ea typeface="Raleway"/>
                <a:cs typeface="Raleway"/>
                <a:sym typeface="Raleway"/>
              </a:rPr>
              <a:t>ACM Transactions on Spatial Algorithms and Systems (TSAS)</a:t>
            </a:r>
            <a:r>
              <a:rPr lang="en" sz="1200">
                <a:solidFill>
                  <a:srgbClr val="222222"/>
                </a:solidFill>
                <a:highlight>
                  <a:srgbClr val="FFFFFF"/>
                </a:highlight>
                <a:latin typeface="Raleway"/>
                <a:ea typeface="Raleway"/>
                <a:cs typeface="Raleway"/>
                <a:sym typeface="Raleway"/>
              </a:rPr>
              <a:t> 5, no. 4 (2019): 1-27.</a:t>
            </a:r>
            <a:endParaRPr sz="1200">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grpSp>
        <p:nvGrpSpPr>
          <p:cNvPr id="131" name="Google Shape;131;p18"/>
          <p:cNvGrpSpPr/>
          <p:nvPr/>
        </p:nvGrpSpPr>
        <p:grpSpPr>
          <a:xfrm>
            <a:off x="911775" y="2890100"/>
            <a:ext cx="2031450" cy="2038175"/>
            <a:chOff x="835575" y="2737700"/>
            <a:chExt cx="2031450" cy="2038175"/>
          </a:xfrm>
        </p:grpSpPr>
        <p:pic>
          <p:nvPicPr>
            <p:cNvPr id="132" name="Google Shape;132;p18"/>
            <p:cNvPicPr preferRelativeResize="0"/>
            <p:nvPr/>
          </p:nvPicPr>
          <p:blipFill>
            <a:blip r:embed="rId3">
              <a:alphaModFix/>
            </a:blip>
            <a:stretch>
              <a:fillRect/>
            </a:stretch>
          </p:blipFill>
          <p:spPr>
            <a:xfrm>
              <a:off x="835575" y="3105150"/>
              <a:ext cx="2031450" cy="1670725"/>
            </a:xfrm>
            <a:prstGeom prst="rect">
              <a:avLst/>
            </a:prstGeom>
            <a:noFill/>
            <a:ln>
              <a:noFill/>
            </a:ln>
          </p:spPr>
        </p:pic>
        <p:sp>
          <p:nvSpPr>
            <p:cNvPr id="133" name="Google Shape;133;p18"/>
            <p:cNvSpPr txBox="1"/>
            <p:nvPr/>
          </p:nvSpPr>
          <p:spPr>
            <a:xfrm>
              <a:off x="1263075" y="2737700"/>
              <a:ext cx="1361400" cy="38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Node heights</a:t>
              </a:r>
              <a:endParaRPr>
                <a:latin typeface="Raleway"/>
                <a:ea typeface="Raleway"/>
                <a:cs typeface="Raleway"/>
                <a:sym typeface="Raleway"/>
              </a:endParaRPr>
            </a:p>
          </p:txBody>
        </p:sp>
      </p:grpSp>
      <p:sp>
        <p:nvSpPr>
          <p:cNvPr id="134" name="Google Shape;134;p18"/>
          <p:cNvSpPr txBox="1"/>
          <p:nvPr>
            <p:ph idx="1" type="body"/>
          </p:nvPr>
        </p:nvSpPr>
        <p:spPr>
          <a:xfrm>
            <a:off x="311700" y="1152475"/>
            <a:ext cx="8520600" cy="211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Turn surface into a triangulated irregular network (TIN)</a:t>
            </a:r>
            <a:endParaRPr/>
          </a:p>
          <a:p>
            <a:pPr indent="-342900" lvl="0" marL="457200" rtl="0" algn="l">
              <a:spcBef>
                <a:spcPts val="0"/>
              </a:spcBef>
              <a:spcAft>
                <a:spcPts val="0"/>
              </a:spcAft>
              <a:buSzPts val="1800"/>
              <a:buAutoNum type="arabicPeriod"/>
            </a:pPr>
            <a:r>
              <a:rPr lang="en"/>
              <a:t>Use node height function to classify nodes</a:t>
            </a:r>
            <a:endParaRPr/>
          </a:p>
          <a:p>
            <a:pPr indent="-342900" lvl="0" marL="457200" rtl="0" algn="l">
              <a:spcBef>
                <a:spcPts val="0"/>
              </a:spcBef>
              <a:spcAft>
                <a:spcPts val="0"/>
              </a:spcAft>
              <a:buSzPts val="1800"/>
              <a:buAutoNum type="arabicPeriod"/>
            </a:pPr>
            <a:r>
              <a:rPr lang="en"/>
              <a:t>Determine edge flow directions and weights</a:t>
            </a:r>
            <a:endParaRPr/>
          </a:p>
          <a:p>
            <a:pPr indent="0" lvl="0" marL="0" rtl="0" algn="l">
              <a:lnSpc>
                <a:spcPct val="100000"/>
              </a:lnSpc>
              <a:spcBef>
                <a:spcPts val="1600"/>
              </a:spcBef>
              <a:spcAft>
                <a:spcPts val="0"/>
              </a:spcAft>
              <a:buNone/>
            </a:pPr>
            <a:r>
              <a:t/>
            </a:r>
            <a:endParaRPr sz="100"/>
          </a:p>
          <a:p>
            <a:pPr indent="0" lvl="0" marL="0" rtl="0" algn="l">
              <a:spcBef>
                <a:spcPts val="1600"/>
              </a:spcBef>
              <a:spcAft>
                <a:spcPts val="0"/>
              </a:spcAft>
              <a:buNone/>
            </a:pPr>
            <a:r>
              <a:rPr lang="en"/>
              <a:t>Example: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35" name="Google Shape;13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Model Construction</a:t>
            </a:r>
            <a:endParaRPr/>
          </a:p>
        </p:txBody>
      </p:sp>
      <p:sp>
        <p:nvSpPr>
          <p:cNvPr id="136" name="Google Shape;13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7" name="Google Shape;137;p18"/>
          <p:cNvSpPr txBox="1"/>
          <p:nvPr/>
        </p:nvSpPr>
        <p:spPr>
          <a:xfrm>
            <a:off x="3800475" y="4572000"/>
            <a:ext cx="676200" cy="38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sp>
        <p:nvSpPr>
          <p:cNvPr id="138" name="Google Shape;138;p18"/>
          <p:cNvSpPr txBox="1"/>
          <p:nvPr/>
        </p:nvSpPr>
        <p:spPr>
          <a:xfrm>
            <a:off x="847725" y="4838700"/>
            <a:ext cx="548700" cy="304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aleway"/>
              <a:ea typeface="Raleway"/>
              <a:cs typeface="Raleway"/>
              <a:sym typeface="Raleway"/>
            </a:endParaRPr>
          </a:p>
        </p:txBody>
      </p:sp>
      <p:grpSp>
        <p:nvGrpSpPr>
          <p:cNvPr id="139" name="Google Shape;139;p18"/>
          <p:cNvGrpSpPr/>
          <p:nvPr/>
        </p:nvGrpSpPr>
        <p:grpSpPr>
          <a:xfrm>
            <a:off x="366625" y="1857458"/>
            <a:ext cx="5214600" cy="1095449"/>
            <a:chOff x="366625" y="1862125"/>
            <a:chExt cx="5214600" cy="1090650"/>
          </a:xfrm>
        </p:grpSpPr>
        <p:sp>
          <p:nvSpPr>
            <p:cNvPr id="140" name="Google Shape;140;p18"/>
            <p:cNvSpPr/>
            <p:nvPr/>
          </p:nvSpPr>
          <p:spPr>
            <a:xfrm>
              <a:off x="366625" y="1884175"/>
              <a:ext cx="5214600" cy="1068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 name="Google Shape;141;p18"/>
            <p:cNvPicPr preferRelativeResize="0"/>
            <p:nvPr/>
          </p:nvPicPr>
          <p:blipFill>
            <a:blip r:embed="rId4">
              <a:alphaModFix/>
            </a:blip>
            <a:stretch>
              <a:fillRect/>
            </a:stretch>
          </p:blipFill>
          <p:spPr>
            <a:xfrm>
              <a:off x="366750" y="1862125"/>
              <a:ext cx="4790286" cy="1068575"/>
            </a:xfrm>
            <a:prstGeom prst="rect">
              <a:avLst/>
            </a:prstGeom>
            <a:noFill/>
            <a:ln>
              <a:noFill/>
            </a:ln>
          </p:spPr>
        </p:pic>
      </p:grpSp>
      <p:grpSp>
        <p:nvGrpSpPr>
          <p:cNvPr id="142" name="Google Shape;142;p18"/>
          <p:cNvGrpSpPr/>
          <p:nvPr/>
        </p:nvGrpSpPr>
        <p:grpSpPr>
          <a:xfrm>
            <a:off x="366549" y="1578591"/>
            <a:ext cx="5214742" cy="1374206"/>
            <a:chOff x="4919676" y="635600"/>
            <a:chExt cx="5115000" cy="1266900"/>
          </a:xfrm>
        </p:grpSpPr>
        <p:sp>
          <p:nvSpPr>
            <p:cNvPr id="143" name="Google Shape;143;p18"/>
            <p:cNvSpPr/>
            <p:nvPr/>
          </p:nvSpPr>
          <p:spPr>
            <a:xfrm>
              <a:off x="4919676" y="635600"/>
              <a:ext cx="5115000" cy="126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18"/>
            <p:cNvPicPr preferRelativeResize="0"/>
            <p:nvPr/>
          </p:nvPicPr>
          <p:blipFill>
            <a:blip r:embed="rId5">
              <a:alphaModFix/>
            </a:blip>
            <a:stretch>
              <a:fillRect/>
            </a:stretch>
          </p:blipFill>
          <p:spPr>
            <a:xfrm>
              <a:off x="6343675" y="659475"/>
              <a:ext cx="1114400" cy="862799"/>
            </a:xfrm>
            <a:prstGeom prst="rect">
              <a:avLst/>
            </a:prstGeom>
            <a:noFill/>
            <a:ln>
              <a:noFill/>
            </a:ln>
          </p:spPr>
        </p:pic>
        <p:pic>
          <p:nvPicPr>
            <p:cNvPr id="145" name="Google Shape;145;p18"/>
            <p:cNvPicPr preferRelativeResize="0"/>
            <p:nvPr/>
          </p:nvPicPr>
          <p:blipFill>
            <a:blip r:embed="rId5">
              <a:alphaModFix/>
            </a:blip>
            <a:stretch>
              <a:fillRect/>
            </a:stretch>
          </p:blipFill>
          <p:spPr>
            <a:xfrm rot="10800000">
              <a:off x="5033975" y="659478"/>
              <a:ext cx="1147750" cy="886749"/>
            </a:xfrm>
            <a:prstGeom prst="rect">
              <a:avLst/>
            </a:prstGeom>
            <a:noFill/>
            <a:ln>
              <a:noFill/>
            </a:ln>
          </p:spPr>
        </p:pic>
        <p:pic>
          <p:nvPicPr>
            <p:cNvPr id="146" name="Google Shape;146;p18"/>
            <p:cNvPicPr preferRelativeResize="0"/>
            <p:nvPr/>
          </p:nvPicPr>
          <p:blipFill>
            <a:blip r:embed="rId6">
              <a:alphaModFix/>
            </a:blip>
            <a:stretch>
              <a:fillRect/>
            </a:stretch>
          </p:blipFill>
          <p:spPr>
            <a:xfrm>
              <a:off x="9186825" y="699675"/>
              <a:ext cx="757250" cy="794300"/>
            </a:xfrm>
            <a:prstGeom prst="rect">
              <a:avLst/>
            </a:prstGeom>
            <a:noFill/>
            <a:ln>
              <a:noFill/>
            </a:ln>
          </p:spPr>
        </p:pic>
        <p:pic>
          <p:nvPicPr>
            <p:cNvPr id="147" name="Google Shape;147;p18"/>
            <p:cNvPicPr preferRelativeResize="0"/>
            <p:nvPr/>
          </p:nvPicPr>
          <p:blipFill>
            <a:blip r:embed="rId7">
              <a:alphaModFix/>
            </a:blip>
            <a:stretch>
              <a:fillRect/>
            </a:stretch>
          </p:blipFill>
          <p:spPr>
            <a:xfrm>
              <a:off x="7633525" y="699675"/>
              <a:ext cx="1311425" cy="794300"/>
            </a:xfrm>
            <a:prstGeom prst="rect">
              <a:avLst/>
            </a:prstGeom>
            <a:noFill/>
            <a:ln>
              <a:noFill/>
            </a:ln>
          </p:spPr>
        </p:pic>
      </p:grpSp>
      <p:grpSp>
        <p:nvGrpSpPr>
          <p:cNvPr id="148" name="Google Shape;148;p18"/>
          <p:cNvGrpSpPr/>
          <p:nvPr/>
        </p:nvGrpSpPr>
        <p:grpSpPr>
          <a:xfrm>
            <a:off x="3323162" y="2890100"/>
            <a:ext cx="1912839" cy="2046700"/>
            <a:chOff x="3246962" y="2737700"/>
            <a:chExt cx="1912839" cy="2046700"/>
          </a:xfrm>
        </p:grpSpPr>
        <p:pic>
          <p:nvPicPr>
            <p:cNvPr id="149" name="Google Shape;149;p18"/>
            <p:cNvPicPr preferRelativeResize="0"/>
            <p:nvPr/>
          </p:nvPicPr>
          <p:blipFill>
            <a:blip r:embed="rId8">
              <a:alphaModFix/>
            </a:blip>
            <a:stretch>
              <a:fillRect/>
            </a:stretch>
          </p:blipFill>
          <p:spPr>
            <a:xfrm>
              <a:off x="3246962" y="3073925"/>
              <a:ext cx="1912839" cy="1710475"/>
            </a:xfrm>
            <a:prstGeom prst="rect">
              <a:avLst/>
            </a:prstGeom>
            <a:noFill/>
            <a:ln>
              <a:noFill/>
            </a:ln>
          </p:spPr>
        </p:pic>
        <p:sp>
          <p:nvSpPr>
            <p:cNvPr id="150" name="Google Shape;150;p18"/>
            <p:cNvSpPr txBox="1"/>
            <p:nvPr/>
          </p:nvSpPr>
          <p:spPr>
            <a:xfrm>
              <a:off x="3346478" y="2737700"/>
              <a:ext cx="1709400" cy="38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SFD flow direction</a:t>
              </a:r>
              <a:endParaRPr>
                <a:latin typeface="Raleway"/>
                <a:ea typeface="Raleway"/>
                <a:cs typeface="Raleway"/>
                <a:sym typeface="Raleway"/>
              </a:endParaRPr>
            </a:p>
          </p:txBody>
        </p:sp>
      </p:grpSp>
      <p:grpSp>
        <p:nvGrpSpPr>
          <p:cNvPr id="151" name="Google Shape;151;p18"/>
          <p:cNvGrpSpPr/>
          <p:nvPr/>
        </p:nvGrpSpPr>
        <p:grpSpPr>
          <a:xfrm>
            <a:off x="5720700" y="2890100"/>
            <a:ext cx="1912850" cy="2051052"/>
            <a:chOff x="5644500" y="2737700"/>
            <a:chExt cx="1912850" cy="2051052"/>
          </a:xfrm>
        </p:grpSpPr>
        <p:pic>
          <p:nvPicPr>
            <p:cNvPr id="152" name="Google Shape;152;p18"/>
            <p:cNvPicPr preferRelativeResize="0"/>
            <p:nvPr/>
          </p:nvPicPr>
          <p:blipFill>
            <a:blip r:embed="rId9">
              <a:alphaModFix/>
            </a:blip>
            <a:stretch>
              <a:fillRect/>
            </a:stretch>
          </p:blipFill>
          <p:spPr>
            <a:xfrm>
              <a:off x="5644500" y="3073925"/>
              <a:ext cx="1912850" cy="1714827"/>
            </a:xfrm>
            <a:prstGeom prst="rect">
              <a:avLst/>
            </a:prstGeom>
            <a:noFill/>
            <a:ln>
              <a:noFill/>
            </a:ln>
          </p:spPr>
        </p:pic>
        <p:sp>
          <p:nvSpPr>
            <p:cNvPr id="153" name="Google Shape;153;p18"/>
            <p:cNvSpPr txBox="1"/>
            <p:nvPr/>
          </p:nvSpPr>
          <p:spPr>
            <a:xfrm>
              <a:off x="5700925" y="2737700"/>
              <a:ext cx="1800000" cy="38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MFD</a:t>
              </a:r>
              <a:r>
                <a:rPr lang="en">
                  <a:latin typeface="Raleway"/>
                  <a:ea typeface="Raleway"/>
                  <a:cs typeface="Raleway"/>
                  <a:sym typeface="Raleway"/>
                </a:rPr>
                <a:t> flow direction</a:t>
              </a:r>
              <a:endParaRPr>
                <a:latin typeface="Raleway"/>
                <a:ea typeface="Raleway"/>
                <a:cs typeface="Raleway"/>
                <a:sym typeface="Raleway"/>
              </a:endParaRPr>
            </a:p>
          </p:txBody>
        </p:sp>
      </p:grpSp>
      <p:grpSp>
        <p:nvGrpSpPr>
          <p:cNvPr id="154" name="Google Shape;154;p18"/>
          <p:cNvGrpSpPr/>
          <p:nvPr/>
        </p:nvGrpSpPr>
        <p:grpSpPr>
          <a:xfrm>
            <a:off x="6689242" y="1000075"/>
            <a:ext cx="1911832" cy="862799"/>
            <a:chOff x="6689242" y="1000075"/>
            <a:chExt cx="1911832" cy="862799"/>
          </a:xfrm>
        </p:grpSpPr>
        <p:pic>
          <p:nvPicPr>
            <p:cNvPr id="155" name="Google Shape;155;p18"/>
            <p:cNvPicPr preferRelativeResize="0"/>
            <p:nvPr/>
          </p:nvPicPr>
          <p:blipFill>
            <a:blip r:embed="rId5">
              <a:alphaModFix/>
            </a:blip>
            <a:stretch>
              <a:fillRect/>
            </a:stretch>
          </p:blipFill>
          <p:spPr>
            <a:xfrm>
              <a:off x="6689242" y="1000075"/>
              <a:ext cx="1136131" cy="862799"/>
            </a:xfrm>
            <a:prstGeom prst="rect">
              <a:avLst/>
            </a:prstGeom>
            <a:noFill/>
            <a:ln>
              <a:noFill/>
            </a:ln>
          </p:spPr>
        </p:pic>
        <p:sp>
          <p:nvSpPr>
            <p:cNvPr id="156" name="Google Shape;156;p18"/>
            <p:cNvSpPr txBox="1"/>
            <p:nvPr/>
          </p:nvSpPr>
          <p:spPr>
            <a:xfrm>
              <a:off x="7753575" y="1240975"/>
              <a:ext cx="847500" cy="38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surface</a:t>
              </a:r>
              <a:endParaRPr>
                <a:latin typeface="Raleway"/>
                <a:ea typeface="Raleway"/>
                <a:cs typeface="Raleway"/>
                <a:sym typeface="Raleway"/>
              </a:endParaRPr>
            </a:p>
          </p:txBody>
        </p:sp>
      </p:grpSp>
      <p:grpSp>
        <p:nvGrpSpPr>
          <p:cNvPr id="157" name="Google Shape;157;p18"/>
          <p:cNvGrpSpPr/>
          <p:nvPr/>
        </p:nvGrpSpPr>
        <p:grpSpPr>
          <a:xfrm>
            <a:off x="6652475" y="1772063"/>
            <a:ext cx="2057175" cy="1073275"/>
            <a:chOff x="6652475" y="1772063"/>
            <a:chExt cx="2057175" cy="1073275"/>
          </a:xfrm>
        </p:grpSpPr>
        <p:pic>
          <p:nvPicPr>
            <p:cNvPr id="158" name="Google Shape;158;p18"/>
            <p:cNvPicPr preferRelativeResize="0"/>
            <p:nvPr/>
          </p:nvPicPr>
          <p:blipFill rotWithShape="1">
            <a:blip r:embed="rId4">
              <a:alphaModFix/>
            </a:blip>
            <a:srcRect b="0" l="28376" r="46371" t="0"/>
            <a:stretch/>
          </p:blipFill>
          <p:spPr>
            <a:xfrm>
              <a:off x="6652475" y="1772063"/>
              <a:ext cx="1209674" cy="1073275"/>
            </a:xfrm>
            <a:prstGeom prst="rect">
              <a:avLst/>
            </a:prstGeom>
            <a:noFill/>
            <a:ln>
              <a:noFill/>
            </a:ln>
          </p:spPr>
        </p:pic>
        <p:sp>
          <p:nvSpPr>
            <p:cNvPr id="159" name="Google Shape;159;p18"/>
            <p:cNvSpPr txBox="1"/>
            <p:nvPr/>
          </p:nvSpPr>
          <p:spPr>
            <a:xfrm>
              <a:off x="7862150" y="2214675"/>
              <a:ext cx="847500" cy="381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TIN</a:t>
              </a:r>
              <a:endParaRPr>
                <a:latin typeface="Raleway"/>
                <a:ea typeface="Raleway"/>
                <a:cs typeface="Raleway"/>
                <a:sym typeface="Raleway"/>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4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3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Connection to Spatial Data Science</a:t>
            </a:r>
            <a:endParaRPr/>
          </a:p>
        </p:txBody>
      </p:sp>
      <p:sp>
        <p:nvSpPr>
          <p:cNvPr id="165" name="Google Shape;16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19"/>
          <p:cNvPicPr preferRelativeResize="0"/>
          <p:nvPr/>
        </p:nvPicPr>
        <p:blipFill rotWithShape="1">
          <a:blip r:embed="rId3">
            <a:alphaModFix/>
          </a:blip>
          <a:srcRect b="0" l="66753" r="0" t="0"/>
          <a:stretch/>
        </p:blipFill>
        <p:spPr>
          <a:xfrm>
            <a:off x="5566918" y="2571750"/>
            <a:ext cx="1301725" cy="2046675"/>
          </a:xfrm>
          <a:prstGeom prst="rect">
            <a:avLst/>
          </a:prstGeom>
          <a:noFill/>
          <a:ln>
            <a:noFill/>
          </a:ln>
        </p:spPr>
      </p:pic>
      <p:pic>
        <p:nvPicPr>
          <p:cNvPr id="167" name="Google Shape;167;p19"/>
          <p:cNvPicPr preferRelativeResize="0"/>
          <p:nvPr/>
        </p:nvPicPr>
        <p:blipFill>
          <a:blip r:embed="rId4">
            <a:alphaModFix/>
          </a:blip>
          <a:stretch>
            <a:fillRect/>
          </a:stretch>
        </p:blipFill>
        <p:spPr>
          <a:xfrm>
            <a:off x="617575" y="2620475"/>
            <a:ext cx="497525" cy="2046675"/>
          </a:xfrm>
          <a:prstGeom prst="rect">
            <a:avLst/>
          </a:prstGeom>
          <a:noFill/>
          <a:ln>
            <a:noFill/>
          </a:ln>
        </p:spPr>
      </p:pic>
      <p:pic>
        <p:nvPicPr>
          <p:cNvPr id="168" name="Google Shape;168;p19"/>
          <p:cNvPicPr preferRelativeResize="0"/>
          <p:nvPr/>
        </p:nvPicPr>
        <p:blipFill rotWithShape="1">
          <a:blip r:embed="rId3">
            <a:alphaModFix/>
          </a:blip>
          <a:srcRect b="0" l="0" r="45978" t="0"/>
          <a:stretch/>
        </p:blipFill>
        <p:spPr>
          <a:xfrm>
            <a:off x="3034919" y="2571750"/>
            <a:ext cx="2115151" cy="2046675"/>
          </a:xfrm>
          <a:prstGeom prst="rect">
            <a:avLst/>
          </a:prstGeom>
          <a:noFill/>
          <a:ln>
            <a:noFill/>
          </a:ln>
        </p:spPr>
      </p:pic>
      <p:sp>
        <p:nvSpPr>
          <p:cNvPr id="169" name="Google Shape;169;p19"/>
          <p:cNvSpPr txBox="1"/>
          <p:nvPr/>
        </p:nvSpPr>
        <p:spPr>
          <a:xfrm>
            <a:off x="1178036" y="2659450"/>
            <a:ext cx="16995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Tributary graph for SFD</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170" name="Google Shape;170;p19"/>
          <p:cNvSpPr txBox="1"/>
          <p:nvPr/>
        </p:nvSpPr>
        <p:spPr>
          <a:xfrm>
            <a:off x="6644375" y="2620475"/>
            <a:ext cx="11565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Tributary graph for MFD</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cxnSp>
        <p:nvCxnSpPr>
          <p:cNvPr id="171" name="Google Shape;171;p19"/>
          <p:cNvCxnSpPr/>
          <p:nvPr/>
        </p:nvCxnSpPr>
        <p:spPr>
          <a:xfrm>
            <a:off x="2652275" y="2663025"/>
            <a:ext cx="0" cy="1965000"/>
          </a:xfrm>
          <a:prstGeom prst="straightConnector1">
            <a:avLst/>
          </a:prstGeom>
          <a:noFill/>
          <a:ln cap="flat" cmpd="sng" w="9525">
            <a:solidFill>
              <a:schemeClr val="dk2"/>
            </a:solidFill>
            <a:prstDash val="dash"/>
            <a:round/>
            <a:headEnd len="med" w="med" type="none"/>
            <a:tailEnd len="med" w="med" type="none"/>
          </a:ln>
        </p:spPr>
      </p:cxnSp>
      <p:sp>
        <p:nvSpPr>
          <p:cNvPr id="172" name="Google Shape;172;p19"/>
          <p:cNvSpPr txBox="1"/>
          <p:nvPr/>
        </p:nvSpPr>
        <p:spPr>
          <a:xfrm>
            <a:off x="152400" y="1017725"/>
            <a:ext cx="8420100" cy="1468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aleway"/>
              <a:buChar char="●"/>
            </a:pPr>
            <a:r>
              <a:rPr lang="en" sz="1800">
                <a:solidFill>
                  <a:schemeClr val="dk1"/>
                </a:solidFill>
                <a:latin typeface="Raleway"/>
                <a:ea typeface="Raleway"/>
                <a:cs typeface="Raleway"/>
                <a:sym typeface="Raleway"/>
              </a:rPr>
              <a:t>GIS to get triangulated irregular network (TIN) from a surface</a:t>
            </a:r>
            <a:endParaRPr sz="18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n" sz="1800">
                <a:solidFill>
                  <a:schemeClr val="dk1"/>
                </a:solidFill>
                <a:latin typeface="Raleway"/>
                <a:ea typeface="Raleway"/>
                <a:cs typeface="Raleway"/>
                <a:sym typeface="Raleway"/>
              </a:rPr>
              <a:t>Terrain data with associated spatial queries</a:t>
            </a:r>
            <a:endParaRPr sz="18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n" sz="1800">
                <a:solidFill>
                  <a:schemeClr val="dk1"/>
                </a:solidFill>
                <a:latin typeface="Raleway"/>
                <a:ea typeface="Raleway"/>
                <a:cs typeface="Raleway"/>
                <a:sym typeface="Raleway"/>
              </a:rPr>
              <a:t>Transitive closure methods used for MFD ( time complexity O(mn) ) </a:t>
            </a:r>
            <a:endParaRPr sz="1800">
              <a:solidFill>
                <a:schemeClr val="dk1"/>
              </a:solidFill>
              <a:latin typeface="Raleway"/>
              <a:ea typeface="Raleway"/>
              <a:cs typeface="Raleway"/>
              <a:sym typeface="Raleway"/>
            </a:endParaRPr>
          </a:p>
          <a:p>
            <a:pPr indent="-311150" lvl="1" marL="914400" rtl="0" algn="l">
              <a:lnSpc>
                <a:spcPct val="115000"/>
              </a:lnSpc>
              <a:spcBef>
                <a:spcPts val="0"/>
              </a:spcBef>
              <a:spcAft>
                <a:spcPts val="0"/>
              </a:spcAft>
              <a:buClr>
                <a:schemeClr val="dk1"/>
              </a:buClr>
              <a:buSzPts val="1300"/>
              <a:buFont typeface="Raleway"/>
              <a:buChar char="○"/>
            </a:pPr>
            <a:r>
              <a:rPr lang="en" sz="1700">
                <a:solidFill>
                  <a:schemeClr val="dk1"/>
                </a:solidFill>
                <a:latin typeface="Raleway"/>
                <a:ea typeface="Raleway"/>
                <a:cs typeface="Raleway"/>
                <a:sym typeface="Raleway"/>
              </a:rPr>
              <a:t>Tributary graph modeling</a:t>
            </a:r>
            <a:endParaRPr/>
          </a:p>
        </p:txBody>
      </p:sp>
      <p:sp>
        <p:nvSpPr>
          <p:cNvPr id="173" name="Google Shape;173;p19"/>
          <p:cNvSpPr/>
          <p:nvPr/>
        </p:nvSpPr>
        <p:spPr>
          <a:xfrm>
            <a:off x="4432704" y="2808275"/>
            <a:ext cx="127800" cy="1278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9"/>
          <p:cNvSpPr/>
          <p:nvPr/>
        </p:nvSpPr>
        <p:spPr>
          <a:xfrm>
            <a:off x="4710725" y="3133950"/>
            <a:ext cx="114000" cy="1248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p:nvPr/>
        </p:nvSpPr>
        <p:spPr>
          <a:xfrm>
            <a:off x="4515000" y="4115025"/>
            <a:ext cx="114000" cy="1248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3776800" y="4058675"/>
            <a:ext cx="114000" cy="1248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 name="Google Shape;177;p19"/>
          <p:cNvGrpSpPr/>
          <p:nvPr/>
        </p:nvGrpSpPr>
        <p:grpSpPr>
          <a:xfrm>
            <a:off x="5366125" y="2053675"/>
            <a:ext cx="3466075" cy="2625625"/>
            <a:chOff x="5366125" y="2053675"/>
            <a:chExt cx="3466075" cy="2625625"/>
          </a:xfrm>
        </p:grpSpPr>
        <p:pic>
          <p:nvPicPr>
            <p:cNvPr id="178" name="Google Shape;178;p19"/>
            <p:cNvPicPr preferRelativeResize="0"/>
            <p:nvPr/>
          </p:nvPicPr>
          <p:blipFill rotWithShape="1">
            <a:blip r:embed="rId5">
              <a:alphaModFix/>
            </a:blip>
            <a:srcRect b="0" l="0" r="50636" t="0"/>
            <a:stretch/>
          </p:blipFill>
          <p:spPr>
            <a:xfrm>
              <a:off x="5366125" y="2510875"/>
              <a:ext cx="2169124" cy="2168425"/>
            </a:xfrm>
            <a:prstGeom prst="rect">
              <a:avLst/>
            </a:prstGeom>
            <a:noFill/>
            <a:ln>
              <a:noFill/>
            </a:ln>
          </p:spPr>
        </p:pic>
        <p:pic>
          <p:nvPicPr>
            <p:cNvPr id="179" name="Google Shape;179;p19"/>
            <p:cNvPicPr preferRelativeResize="0"/>
            <p:nvPr/>
          </p:nvPicPr>
          <p:blipFill>
            <a:blip r:embed="rId6">
              <a:alphaModFix/>
            </a:blip>
            <a:stretch>
              <a:fillRect/>
            </a:stretch>
          </p:blipFill>
          <p:spPr>
            <a:xfrm>
              <a:off x="7054650" y="3478800"/>
              <a:ext cx="352950" cy="330025"/>
            </a:xfrm>
            <a:prstGeom prst="rect">
              <a:avLst/>
            </a:prstGeom>
            <a:noFill/>
            <a:ln>
              <a:noFill/>
            </a:ln>
          </p:spPr>
        </p:pic>
        <p:pic>
          <p:nvPicPr>
            <p:cNvPr id="180" name="Google Shape;180;p19"/>
            <p:cNvPicPr preferRelativeResize="0"/>
            <p:nvPr/>
          </p:nvPicPr>
          <p:blipFill>
            <a:blip r:embed="rId7">
              <a:alphaModFix/>
            </a:blip>
            <a:stretch>
              <a:fillRect/>
            </a:stretch>
          </p:blipFill>
          <p:spPr>
            <a:xfrm>
              <a:off x="5838300" y="4157400"/>
              <a:ext cx="352950" cy="333865"/>
            </a:xfrm>
            <a:prstGeom prst="rect">
              <a:avLst/>
            </a:prstGeom>
            <a:noFill/>
            <a:ln>
              <a:noFill/>
            </a:ln>
          </p:spPr>
        </p:pic>
        <p:pic>
          <p:nvPicPr>
            <p:cNvPr id="181" name="Google Shape;181;p19"/>
            <p:cNvPicPr preferRelativeResize="0"/>
            <p:nvPr/>
          </p:nvPicPr>
          <p:blipFill>
            <a:blip r:embed="rId8">
              <a:alphaModFix/>
            </a:blip>
            <a:stretch>
              <a:fillRect/>
            </a:stretch>
          </p:blipFill>
          <p:spPr>
            <a:xfrm>
              <a:off x="5720750" y="2747638"/>
              <a:ext cx="352950" cy="324725"/>
            </a:xfrm>
            <a:prstGeom prst="rect">
              <a:avLst/>
            </a:prstGeom>
            <a:noFill/>
            <a:ln>
              <a:noFill/>
            </a:ln>
          </p:spPr>
        </p:pic>
        <p:cxnSp>
          <p:nvCxnSpPr>
            <p:cNvPr id="182" name="Google Shape;182;p19"/>
            <p:cNvCxnSpPr>
              <a:stCxn id="180" idx="0"/>
            </p:cNvCxnSpPr>
            <p:nvPr/>
          </p:nvCxnSpPr>
          <p:spPr>
            <a:xfrm flipH="1" rot="10800000">
              <a:off x="6014775" y="4000500"/>
              <a:ext cx="147900" cy="156900"/>
            </a:xfrm>
            <a:prstGeom prst="straightConnector1">
              <a:avLst/>
            </a:prstGeom>
            <a:noFill/>
            <a:ln cap="flat" cmpd="sng" w="28575">
              <a:solidFill>
                <a:srgbClr val="FF0000"/>
              </a:solidFill>
              <a:prstDash val="solid"/>
              <a:round/>
              <a:headEnd len="med" w="med" type="none"/>
              <a:tailEnd len="med" w="med" type="none"/>
            </a:ln>
          </p:spPr>
        </p:cxnSp>
        <p:cxnSp>
          <p:nvCxnSpPr>
            <p:cNvPr id="183" name="Google Shape;183;p19"/>
            <p:cNvCxnSpPr>
              <a:endCxn id="179" idx="1"/>
            </p:cNvCxnSpPr>
            <p:nvPr/>
          </p:nvCxnSpPr>
          <p:spPr>
            <a:xfrm>
              <a:off x="6923550" y="3516012"/>
              <a:ext cx="131100" cy="127800"/>
            </a:xfrm>
            <a:prstGeom prst="straightConnector1">
              <a:avLst/>
            </a:prstGeom>
            <a:noFill/>
            <a:ln cap="flat" cmpd="sng" w="28575">
              <a:solidFill>
                <a:srgbClr val="FF0000"/>
              </a:solidFill>
              <a:prstDash val="solid"/>
              <a:round/>
              <a:headEnd len="med" w="med" type="none"/>
              <a:tailEnd len="med" w="med" type="none"/>
            </a:ln>
          </p:spPr>
        </p:cxnSp>
        <p:cxnSp>
          <p:nvCxnSpPr>
            <p:cNvPr id="184" name="Google Shape;184;p19"/>
            <p:cNvCxnSpPr>
              <a:endCxn id="181" idx="3"/>
            </p:cNvCxnSpPr>
            <p:nvPr/>
          </p:nvCxnSpPr>
          <p:spPr>
            <a:xfrm rot="10800000">
              <a:off x="6073700" y="2910000"/>
              <a:ext cx="79500" cy="195000"/>
            </a:xfrm>
            <a:prstGeom prst="straightConnector1">
              <a:avLst/>
            </a:prstGeom>
            <a:noFill/>
            <a:ln cap="flat" cmpd="sng" w="28575">
              <a:solidFill>
                <a:srgbClr val="FF0000"/>
              </a:solidFill>
              <a:prstDash val="solid"/>
              <a:round/>
              <a:headEnd len="med" w="med" type="none"/>
              <a:tailEnd len="med" w="med" type="none"/>
            </a:ln>
          </p:spPr>
        </p:cxnSp>
        <p:sp>
          <p:nvSpPr>
            <p:cNvPr id="185" name="Google Shape;185;p19"/>
            <p:cNvSpPr txBox="1"/>
            <p:nvPr/>
          </p:nvSpPr>
          <p:spPr>
            <a:xfrm>
              <a:off x="7751300" y="2438300"/>
              <a:ext cx="10809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tributaries</a:t>
              </a:r>
              <a:endParaRPr>
                <a:latin typeface="Raleway"/>
                <a:ea typeface="Raleway"/>
                <a:cs typeface="Raleway"/>
                <a:sym typeface="Raleway"/>
              </a:endParaRPr>
            </a:p>
          </p:txBody>
        </p:sp>
        <p:sp>
          <p:nvSpPr>
            <p:cNvPr id="186" name="Google Shape;186;p19"/>
            <p:cNvSpPr txBox="1"/>
            <p:nvPr/>
          </p:nvSpPr>
          <p:spPr>
            <a:xfrm>
              <a:off x="7048500" y="2053675"/>
              <a:ext cx="10809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origin</a:t>
              </a:r>
              <a:endParaRPr>
                <a:latin typeface="Raleway"/>
                <a:ea typeface="Raleway"/>
                <a:cs typeface="Raleway"/>
                <a:sym typeface="Raleway"/>
              </a:endParaRPr>
            </a:p>
          </p:txBody>
        </p:sp>
        <p:sp>
          <p:nvSpPr>
            <p:cNvPr id="187" name="Google Shape;187;p19"/>
            <p:cNvSpPr/>
            <p:nvPr/>
          </p:nvSpPr>
          <p:spPr>
            <a:xfrm>
              <a:off x="6110425" y="3933875"/>
              <a:ext cx="114000" cy="1248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6843850" y="3409625"/>
              <a:ext cx="114000" cy="1248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p:nvPr/>
          </p:nvSpPr>
          <p:spPr>
            <a:xfrm>
              <a:off x="6110425" y="3072375"/>
              <a:ext cx="114000" cy="1248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 name="Google Shape;190;p19"/>
            <p:cNvCxnSpPr/>
            <p:nvPr/>
          </p:nvCxnSpPr>
          <p:spPr>
            <a:xfrm flipH="1">
              <a:off x="6905550" y="2686050"/>
              <a:ext cx="847800" cy="770400"/>
            </a:xfrm>
            <a:prstGeom prst="straightConnector1">
              <a:avLst/>
            </a:prstGeom>
            <a:noFill/>
            <a:ln cap="flat" cmpd="sng" w="28575">
              <a:solidFill>
                <a:srgbClr val="FF0000"/>
              </a:solidFill>
              <a:prstDash val="solid"/>
              <a:round/>
              <a:headEnd len="med" w="med" type="none"/>
              <a:tailEnd len="med" w="med" type="triangle"/>
            </a:ln>
          </p:spPr>
        </p:cxnSp>
        <p:cxnSp>
          <p:nvCxnSpPr>
            <p:cNvPr id="191" name="Google Shape;191;p19"/>
            <p:cNvCxnSpPr/>
            <p:nvPr/>
          </p:nvCxnSpPr>
          <p:spPr>
            <a:xfrm flipH="1">
              <a:off x="6191250" y="2686050"/>
              <a:ext cx="1562100" cy="447900"/>
            </a:xfrm>
            <a:prstGeom prst="straightConnector1">
              <a:avLst/>
            </a:prstGeom>
            <a:noFill/>
            <a:ln cap="flat" cmpd="sng" w="28575">
              <a:solidFill>
                <a:srgbClr val="FF0000"/>
              </a:solidFill>
              <a:prstDash val="solid"/>
              <a:round/>
              <a:headEnd len="med" w="med" type="none"/>
              <a:tailEnd len="med" w="med" type="triangle"/>
            </a:ln>
          </p:spPr>
        </p:cxnSp>
        <p:cxnSp>
          <p:nvCxnSpPr>
            <p:cNvPr id="192" name="Google Shape;192;p19"/>
            <p:cNvCxnSpPr/>
            <p:nvPr/>
          </p:nvCxnSpPr>
          <p:spPr>
            <a:xfrm flipH="1">
              <a:off x="6495900" y="2352675"/>
              <a:ext cx="628800" cy="1352400"/>
            </a:xfrm>
            <a:prstGeom prst="straightConnector1">
              <a:avLst/>
            </a:prstGeom>
            <a:noFill/>
            <a:ln cap="flat" cmpd="sng" w="28575">
              <a:solidFill>
                <a:srgbClr val="38761D"/>
              </a:solidFill>
              <a:prstDash val="solid"/>
              <a:round/>
              <a:headEnd len="med" w="med" type="none"/>
              <a:tailEnd len="med" w="med" type="triangle"/>
            </a:ln>
          </p:spPr>
        </p:cxnSp>
      </p:grpSp>
      <p:grpSp>
        <p:nvGrpSpPr>
          <p:cNvPr id="193" name="Google Shape;193;p19"/>
          <p:cNvGrpSpPr/>
          <p:nvPr/>
        </p:nvGrpSpPr>
        <p:grpSpPr>
          <a:xfrm>
            <a:off x="506829" y="2561313"/>
            <a:ext cx="2198276" cy="2168425"/>
            <a:chOff x="506829" y="2561313"/>
            <a:chExt cx="2198276" cy="2168425"/>
          </a:xfrm>
        </p:grpSpPr>
        <p:pic>
          <p:nvPicPr>
            <p:cNvPr id="194" name="Google Shape;194;p19"/>
            <p:cNvPicPr preferRelativeResize="0"/>
            <p:nvPr/>
          </p:nvPicPr>
          <p:blipFill rotWithShape="1">
            <a:blip r:embed="rId5">
              <a:alphaModFix/>
            </a:blip>
            <a:srcRect b="0" l="49974" r="0" t="0"/>
            <a:stretch/>
          </p:blipFill>
          <p:spPr>
            <a:xfrm>
              <a:off x="506829" y="2561313"/>
              <a:ext cx="2198276" cy="2168425"/>
            </a:xfrm>
            <a:prstGeom prst="rect">
              <a:avLst/>
            </a:prstGeom>
            <a:noFill/>
            <a:ln>
              <a:noFill/>
            </a:ln>
          </p:spPr>
        </p:pic>
        <p:pic>
          <p:nvPicPr>
            <p:cNvPr id="195" name="Google Shape;195;p19"/>
            <p:cNvPicPr preferRelativeResize="0"/>
            <p:nvPr/>
          </p:nvPicPr>
          <p:blipFill>
            <a:blip r:embed="rId6">
              <a:alphaModFix/>
            </a:blip>
            <a:stretch>
              <a:fillRect/>
            </a:stretch>
          </p:blipFill>
          <p:spPr>
            <a:xfrm>
              <a:off x="2225600" y="3504862"/>
              <a:ext cx="352950" cy="330025"/>
            </a:xfrm>
            <a:prstGeom prst="rect">
              <a:avLst/>
            </a:prstGeom>
            <a:noFill/>
            <a:ln>
              <a:noFill/>
            </a:ln>
          </p:spPr>
        </p:pic>
        <p:pic>
          <p:nvPicPr>
            <p:cNvPr id="196" name="Google Shape;196;p19"/>
            <p:cNvPicPr preferRelativeResize="0"/>
            <p:nvPr/>
          </p:nvPicPr>
          <p:blipFill>
            <a:blip r:embed="rId7">
              <a:alphaModFix/>
            </a:blip>
            <a:stretch>
              <a:fillRect/>
            </a:stretch>
          </p:blipFill>
          <p:spPr>
            <a:xfrm>
              <a:off x="1009250" y="4183463"/>
              <a:ext cx="352950" cy="333865"/>
            </a:xfrm>
            <a:prstGeom prst="rect">
              <a:avLst/>
            </a:prstGeom>
            <a:noFill/>
            <a:ln>
              <a:noFill/>
            </a:ln>
          </p:spPr>
        </p:pic>
        <p:pic>
          <p:nvPicPr>
            <p:cNvPr id="197" name="Google Shape;197;p19"/>
            <p:cNvPicPr preferRelativeResize="0"/>
            <p:nvPr/>
          </p:nvPicPr>
          <p:blipFill>
            <a:blip r:embed="rId8">
              <a:alphaModFix/>
            </a:blip>
            <a:stretch>
              <a:fillRect/>
            </a:stretch>
          </p:blipFill>
          <p:spPr>
            <a:xfrm>
              <a:off x="891700" y="2773700"/>
              <a:ext cx="352950" cy="324725"/>
            </a:xfrm>
            <a:prstGeom prst="rect">
              <a:avLst/>
            </a:prstGeom>
            <a:noFill/>
            <a:ln>
              <a:noFill/>
            </a:ln>
          </p:spPr>
        </p:pic>
        <p:cxnSp>
          <p:nvCxnSpPr>
            <p:cNvPr id="198" name="Google Shape;198;p19"/>
            <p:cNvCxnSpPr>
              <a:stCxn id="196" idx="0"/>
            </p:cNvCxnSpPr>
            <p:nvPr/>
          </p:nvCxnSpPr>
          <p:spPr>
            <a:xfrm flipH="1" rot="10800000">
              <a:off x="1185725" y="4026563"/>
              <a:ext cx="147900" cy="156900"/>
            </a:xfrm>
            <a:prstGeom prst="straightConnector1">
              <a:avLst/>
            </a:prstGeom>
            <a:noFill/>
            <a:ln cap="flat" cmpd="sng" w="28575">
              <a:solidFill>
                <a:srgbClr val="FF0000"/>
              </a:solidFill>
              <a:prstDash val="solid"/>
              <a:round/>
              <a:headEnd len="med" w="med" type="none"/>
              <a:tailEnd len="med" w="med" type="none"/>
            </a:ln>
          </p:spPr>
        </p:cxnSp>
        <p:cxnSp>
          <p:nvCxnSpPr>
            <p:cNvPr id="199" name="Google Shape;199;p19"/>
            <p:cNvCxnSpPr>
              <a:endCxn id="195" idx="1"/>
            </p:cNvCxnSpPr>
            <p:nvPr/>
          </p:nvCxnSpPr>
          <p:spPr>
            <a:xfrm>
              <a:off x="2094500" y="3542075"/>
              <a:ext cx="131100" cy="127800"/>
            </a:xfrm>
            <a:prstGeom prst="straightConnector1">
              <a:avLst/>
            </a:prstGeom>
            <a:noFill/>
            <a:ln cap="flat" cmpd="sng" w="28575">
              <a:solidFill>
                <a:srgbClr val="FF0000"/>
              </a:solidFill>
              <a:prstDash val="solid"/>
              <a:round/>
              <a:headEnd len="med" w="med" type="none"/>
              <a:tailEnd len="med" w="med" type="none"/>
            </a:ln>
          </p:spPr>
        </p:cxnSp>
        <p:cxnSp>
          <p:nvCxnSpPr>
            <p:cNvPr id="200" name="Google Shape;200;p19"/>
            <p:cNvCxnSpPr/>
            <p:nvPr/>
          </p:nvCxnSpPr>
          <p:spPr>
            <a:xfrm rot="10800000">
              <a:off x="1244650" y="2936063"/>
              <a:ext cx="79500" cy="195000"/>
            </a:xfrm>
            <a:prstGeom prst="straightConnector1">
              <a:avLst/>
            </a:prstGeom>
            <a:noFill/>
            <a:ln cap="flat" cmpd="sng" w="28575">
              <a:solidFill>
                <a:srgbClr val="FF0000"/>
              </a:solidFill>
              <a:prstDash val="solid"/>
              <a:round/>
              <a:headEnd len="med" w="med" type="none"/>
              <a:tailEnd len="med" w="med" type="none"/>
            </a:ln>
          </p:spPr>
        </p:cxnSp>
        <p:sp>
          <p:nvSpPr>
            <p:cNvPr id="201" name="Google Shape;201;p19"/>
            <p:cNvSpPr/>
            <p:nvPr/>
          </p:nvSpPr>
          <p:spPr>
            <a:xfrm>
              <a:off x="1277075" y="3990225"/>
              <a:ext cx="114000" cy="1248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2018400" y="3456450"/>
              <a:ext cx="114000" cy="1248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277075" y="3105150"/>
              <a:ext cx="114000" cy="124800"/>
            </a:xfrm>
            <a:prstGeom prst="rect">
              <a:avLst/>
            </a:prstGeom>
            <a:solidFill>
              <a:schemeClr val="lt1"/>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7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9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09" name="Google Shape;209;p20"/>
          <p:cNvSpPr txBox="1"/>
          <p:nvPr>
            <p:ph idx="1" type="body"/>
          </p:nvPr>
        </p:nvSpPr>
        <p:spPr>
          <a:xfrm>
            <a:off x="311700" y="1152475"/>
            <a:ext cx="484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MFD model may reduce approximation error (more realistic) compared to SFD, however SFD is more computationally efficient.</a:t>
            </a:r>
            <a:endParaRPr/>
          </a:p>
          <a:p>
            <a:pPr indent="0" lvl="0" marL="0" rtl="0" algn="l">
              <a:spcBef>
                <a:spcPts val="1600"/>
              </a:spcBef>
              <a:spcAft>
                <a:spcPts val="0"/>
              </a:spcAft>
              <a:buNone/>
            </a:pPr>
            <a:r>
              <a:rPr lang="en"/>
              <a:t>See paper for more information on:</a:t>
            </a:r>
            <a:endParaRPr/>
          </a:p>
          <a:p>
            <a:pPr indent="-342900" lvl="0" marL="457200" rtl="0" algn="l">
              <a:spcBef>
                <a:spcPts val="1600"/>
              </a:spcBef>
              <a:spcAft>
                <a:spcPts val="0"/>
              </a:spcAft>
              <a:buSzPts val="1800"/>
              <a:buChar char="●"/>
            </a:pPr>
            <a:r>
              <a:rPr lang="en"/>
              <a:t>Flood query algorithms</a:t>
            </a:r>
            <a:endParaRPr/>
          </a:p>
          <a:p>
            <a:pPr indent="-342900" lvl="0" marL="457200" rtl="0" algn="l">
              <a:spcBef>
                <a:spcPts val="0"/>
              </a:spcBef>
              <a:spcAft>
                <a:spcPts val="0"/>
              </a:spcAft>
              <a:buSzPts val="1800"/>
              <a:buChar char="●"/>
            </a:pPr>
            <a:r>
              <a:rPr lang="en"/>
              <a:t>Equations for depression filling</a:t>
            </a:r>
            <a:endParaRPr/>
          </a:p>
          <a:p>
            <a:pPr indent="-342900" lvl="0" marL="457200" rtl="0" algn="l">
              <a:spcBef>
                <a:spcPts val="0"/>
              </a:spcBef>
              <a:spcAft>
                <a:spcPts val="0"/>
              </a:spcAft>
              <a:buSzPts val="1800"/>
              <a:buChar char="●"/>
            </a:pPr>
            <a:r>
              <a:rPr lang="en"/>
              <a:t>Other flood prediction methods</a:t>
            </a:r>
            <a:endParaRPr/>
          </a:p>
        </p:txBody>
      </p:sp>
      <p:pic>
        <p:nvPicPr>
          <p:cNvPr id="210" name="Google Shape;210;p20"/>
          <p:cNvPicPr preferRelativeResize="0"/>
          <p:nvPr/>
        </p:nvPicPr>
        <p:blipFill>
          <a:blip r:embed="rId3">
            <a:alphaModFix/>
          </a:blip>
          <a:stretch>
            <a:fillRect/>
          </a:stretch>
        </p:blipFill>
        <p:spPr>
          <a:xfrm>
            <a:off x="6439150" y="2435655"/>
            <a:ext cx="2247375" cy="2255795"/>
          </a:xfrm>
          <a:prstGeom prst="rect">
            <a:avLst/>
          </a:prstGeom>
          <a:noFill/>
          <a:ln>
            <a:noFill/>
          </a:ln>
        </p:spPr>
      </p:pic>
      <p:sp>
        <p:nvSpPr>
          <p:cNvPr id="211" name="Google Shape;211;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20"/>
          <p:cNvSpPr txBox="1"/>
          <p:nvPr/>
        </p:nvSpPr>
        <p:spPr>
          <a:xfrm>
            <a:off x="5237100" y="3309200"/>
            <a:ext cx="1022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MFD flow</a:t>
            </a:r>
            <a:endParaRPr>
              <a:latin typeface="Raleway"/>
              <a:ea typeface="Raleway"/>
              <a:cs typeface="Raleway"/>
              <a:sym typeface="Raleway"/>
            </a:endParaRPr>
          </a:p>
        </p:txBody>
      </p:sp>
      <p:sp>
        <p:nvSpPr>
          <p:cNvPr id="213" name="Google Shape;213;p20"/>
          <p:cNvSpPr txBox="1"/>
          <p:nvPr/>
        </p:nvSpPr>
        <p:spPr>
          <a:xfrm>
            <a:off x="113025" y="4619875"/>
            <a:ext cx="8206200" cy="4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aleway"/>
                <a:ea typeface="Raleway"/>
                <a:cs typeface="Raleway"/>
                <a:sym typeface="Raleway"/>
              </a:rPr>
              <a:t>Mathias Rav, Aaron Lowe, and Pankaj K. Agarwal. 2019. Flood Risk Analysis on Terrains. </a:t>
            </a:r>
            <a:r>
              <a:rPr i="1" lang="en" sz="1100">
                <a:latin typeface="Raleway"/>
                <a:ea typeface="Raleway"/>
                <a:cs typeface="Raleway"/>
                <a:sym typeface="Raleway"/>
              </a:rPr>
              <a:t>ACM Trans. Spatial Algorithms Syst.</a:t>
            </a:r>
            <a:r>
              <a:rPr lang="en" sz="1100">
                <a:latin typeface="Raleway"/>
                <a:ea typeface="Raleway"/>
                <a:cs typeface="Raleway"/>
                <a:sym typeface="Raleway"/>
              </a:rPr>
              <a:t> 5, 1, Article 2 (June 2019), 31 pages. DOI:</a:t>
            </a:r>
            <a:r>
              <a:rPr lang="en" sz="1100" u="sng">
                <a:latin typeface="Raleway"/>
                <a:ea typeface="Raleway"/>
                <a:cs typeface="Raleway"/>
                <a:sym typeface="Raleway"/>
                <a:hlinkClick r:id="rId4"/>
              </a:rPr>
              <a:t>https://doi.org/10.1145/3295459</a:t>
            </a:r>
            <a:endParaRPr sz="1100">
              <a:latin typeface="Raleway"/>
              <a:ea typeface="Raleway"/>
              <a:cs typeface="Raleway"/>
              <a:sym typeface="Raleway"/>
            </a:endParaRPr>
          </a:p>
        </p:txBody>
      </p:sp>
      <p:pic>
        <p:nvPicPr>
          <p:cNvPr id="214" name="Google Shape;214;p20"/>
          <p:cNvPicPr preferRelativeResize="0"/>
          <p:nvPr/>
        </p:nvPicPr>
        <p:blipFill>
          <a:blip r:embed="rId5">
            <a:alphaModFix/>
          </a:blip>
          <a:stretch>
            <a:fillRect/>
          </a:stretch>
        </p:blipFill>
        <p:spPr>
          <a:xfrm>
            <a:off x="6426150" y="209625"/>
            <a:ext cx="2247375" cy="2238911"/>
          </a:xfrm>
          <a:prstGeom prst="rect">
            <a:avLst/>
          </a:prstGeom>
          <a:noFill/>
          <a:ln>
            <a:noFill/>
          </a:ln>
        </p:spPr>
      </p:pic>
      <p:sp>
        <p:nvSpPr>
          <p:cNvPr id="215" name="Google Shape;215;p20"/>
          <p:cNvSpPr txBox="1"/>
          <p:nvPr/>
        </p:nvSpPr>
        <p:spPr>
          <a:xfrm>
            <a:off x="5281675" y="1017725"/>
            <a:ext cx="1022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SFD flow</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Quiz</a:t>
            </a:r>
            <a:endParaRPr/>
          </a:p>
        </p:txBody>
      </p:sp>
      <p:sp>
        <p:nvSpPr>
          <p:cNvPr id="221" name="Google Shape;221;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 Which is </a:t>
            </a:r>
            <a:r>
              <a:rPr b="1" lang="en">
                <a:solidFill>
                  <a:schemeClr val="dk1"/>
                </a:solidFill>
              </a:rPr>
              <a:t>not</a:t>
            </a:r>
            <a:r>
              <a:rPr lang="en">
                <a:solidFill>
                  <a:schemeClr val="dk1"/>
                </a:solidFill>
              </a:rPr>
              <a:t> commonly used in terrain representation?</a:t>
            </a:r>
            <a:endParaRPr>
              <a:solidFill>
                <a:schemeClr val="dk1"/>
              </a:solidFill>
            </a:endParaRPr>
          </a:p>
          <a:p>
            <a:pPr indent="0" lvl="0" marL="0" rtl="0" algn="l">
              <a:spcBef>
                <a:spcPts val="1600"/>
              </a:spcBef>
              <a:spcAft>
                <a:spcPts val="0"/>
              </a:spcAft>
              <a:buNone/>
            </a:pPr>
            <a:r>
              <a:t/>
            </a:r>
            <a:endParaRPr sz="400">
              <a:solidFill>
                <a:schemeClr val="dk1"/>
              </a:solidFill>
            </a:endParaRPr>
          </a:p>
          <a:p>
            <a:pPr indent="-342900" lvl="0" marL="457200" rtl="0" algn="l">
              <a:spcBef>
                <a:spcPts val="1600"/>
              </a:spcBef>
              <a:spcAft>
                <a:spcPts val="0"/>
              </a:spcAft>
              <a:buClr>
                <a:schemeClr val="dk1"/>
              </a:buClr>
              <a:buSzPts val="1800"/>
              <a:buAutoNum type="alphaUcPeriod"/>
            </a:pPr>
            <a:r>
              <a:rPr lang="en">
                <a:solidFill>
                  <a:schemeClr val="dk1"/>
                </a:solidFill>
              </a:rPr>
              <a:t>Digital elevation model</a:t>
            </a:r>
            <a:endParaRPr>
              <a:solidFill>
                <a:schemeClr val="dk1"/>
              </a:solidFill>
            </a:endParaRPr>
          </a:p>
          <a:p>
            <a:pPr indent="-342900" lvl="0" marL="457200" rtl="0" algn="l">
              <a:spcBef>
                <a:spcPts val="0"/>
              </a:spcBef>
              <a:spcAft>
                <a:spcPts val="0"/>
              </a:spcAft>
              <a:buClr>
                <a:schemeClr val="dk1"/>
              </a:buClr>
              <a:buSzPts val="1800"/>
              <a:buAutoNum type="alphaUcPeriod"/>
            </a:pPr>
            <a:r>
              <a:rPr lang="en">
                <a:solidFill>
                  <a:schemeClr val="dk1"/>
                </a:solidFill>
              </a:rPr>
              <a:t>Triangulated irregular network</a:t>
            </a:r>
            <a:endParaRPr>
              <a:solidFill>
                <a:schemeClr val="dk1"/>
              </a:solidFill>
            </a:endParaRPr>
          </a:p>
          <a:p>
            <a:pPr indent="-342900" lvl="0" marL="457200" rtl="0" algn="l">
              <a:spcBef>
                <a:spcPts val="0"/>
              </a:spcBef>
              <a:spcAft>
                <a:spcPts val="0"/>
              </a:spcAft>
              <a:buSzPts val="1800"/>
              <a:buAutoNum type="alphaUcPeriod"/>
            </a:pPr>
            <a:r>
              <a:rPr lang="en"/>
              <a:t>R-tree</a:t>
            </a:r>
            <a:endParaRPr/>
          </a:p>
          <a:p>
            <a:pPr indent="-342900" lvl="0" marL="457200" rtl="0" algn="l">
              <a:spcBef>
                <a:spcPts val="0"/>
              </a:spcBef>
              <a:spcAft>
                <a:spcPts val="0"/>
              </a:spcAft>
              <a:buClr>
                <a:schemeClr val="dk1"/>
              </a:buClr>
              <a:buSzPts val="1800"/>
              <a:buAutoNum type="alphaUcPeriod"/>
            </a:pPr>
            <a:r>
              <a:rPr lang="en">
                <a:solidFill>
                  <a:schemeClr val="dk1"/>
                </a:solidFill>
              </a:rPr>
              <a:t>Contour map</a:t>
            </a:r>
            <a:endParaRPr/>
          </a:p>
        </p:txBody>
      </p:sp>
      <p:sp>
        <p:nvSpPr>
          <p:cNvPr id="222" name="Google Shape;222;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21"/>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t>1. Which is </a:t>
            </a:r>
            <a:r>
              <a:rPr b="1" lang="en"/>
              <a:t>not</a:t>
            </a:r>
            <a:r>
              <a:rPr lang="en"/>
              <a:t> commonly used in terrain representation?</a:t>
            </a:r>
            <a:endParaRPr/>
          </a:p>
          <a:p>
            <a:pPr indent="0" lvl="0" marL="0" rtl="0" algn="l">
              <a:spcBef>
                <a:spcPts val="1600"/>
              </a:spcBef>
              <a:spcAft>
                <a:spcPts val="0"/>
              </a:spcAft>
              <a:buNone/>
            </a:pPr>
            <a:r>
              <a:t/>
            </a:r>
            <a:endParaRPr sz="400"/>
          </a:p>
          <a:p>
            <a:pPr indent="-342900" lvl="0" marL="457200" rtl="0" algn="l">
              <a:spcBef>
                <a:spcPts val="1600"/>
              </a:spcBef>
              <a:spcAft>
                <a:spcPts val="0"/>
              </a:spcAft>
              <a:buSzPts val="1800"/>
              <a:buAutoNum type="alphaUcPeriod"/>
            </a:pPr>
            <a:r>
              <a:rPr lang="en"/>
              <a:t>Digital elevation model</a:t>
            </a:r>
            <a:endParaRPr/>
          </a:p>
          <a:p>
            <a:pPr indent="-342900" lvl="0" marL="457200" rtl="0" algn="l">
              <a:spcBef>
                <a:spcPts val="0"/>
              </a:spcBef>
              <a:spcAft>
                <a:spcPts val="0"/>
              </a:spcAft>
              <a:buSzPts val="1800"/>
              <a:buAutoNum type="alphaUcPeriod"/>
            </a:pPr>
            <a:r>
              <a:rPr lang="en"/>
              <a:t>Triangulated irregular network</a:t>
            </a:r>
            <a:endParaRPr/>
          </a:p>
          <a:p>
            <a:pPr indent="-342900" lvl="0" marL="457200" rtl="0" algn="l">
              <a:spcBef>
                <a:spcPts val="0"/>
              </a:spcBef>
              <a:spcAft>
                <a:spcPts val="0"/>
              </a:spcAft>
              <a:buClr>
                <a:srgbClr val="0000FF"/>
              </a:buClr>
              <a:buSzPts val="1800"/>
              <a:buAutoNum type="alphaUcPeriod"/>
            </a:pPr>
            <a:r>
              <a:rPr lang="en">
                <a:solidFill>
                  <a:srgbClr val="0000FF"/>
                </a:solidFill>
              </a:rPr>
              <a:t>R-tree</a:t>
            </a:r>
            <a:endParaRPr>
              <a:solidFill>
                <a:srgbClr val="0000FF"/>
              </a:solidFill>
            </a:endParaRPr>
          </a:p>
          <a:p>
            <a:pPr indent="-342900" lvl="0" marL="457200" rtl="0" algn="l">
              <a:spcBef>
                <a:spcPts val="0"/>
              </a:spcBef>
              <a:spcAft>
                <a:spcPts val="0"/>
              </a:spcAft>
              <a:buSzPts val="1800"/>
              <a:buAutoNum type="alphaUcPeriod"/>
            </a:pPr>
            <a:r>
              <a:rPr lang="en"/>
              <a:t>Contour map</a:t>
            </a:r>
            <a:endParaRPr/>
          </a:p>
        </p:txBody>
      </p:sp>
      <p:pic>
        <p:nvPicPr>
          <p:cNvPr id="224" name="Google Shape;224;p21"/>
          <p:cNvPicPr preferRelativeResize="0"/>
          <p:nvPr/>
        </p:nvPicPr>
        <p:blipFill>
          <a:blip r:embed="rId3">
            <a:alphaModFix/>
          </a:blip>
          <a:stretch>
            <a:fillRect/>
          </a:stretch>
        </p:blipFill>
        <p:spPr>
          <a:xfrm>
            <a:off x="2390775" y="3371850"/>
            <a:ext cx="2800375" cy="1600200"/>
          </a:xfrm>
          <a:prstGeom prst="rect">
            <a:avLst/>
          </a:prstGeom>
          <a:noFill/>
          <a:ln>
            <a:noFill/>
          </a:ln>
        </p:spPr>
      </p:pic>
      <p:pic>
        <p:nvPicPr>
          <p:cNvPr id="225" name="Google Shape;225;p21"/>
          <p:cNvPicPr preferRelativeResize="0"/>
          <p:nvPr/>
        </p:nvPicPr>
        <p:blipFill>
          <a:blip r:embed="rId4">
            <a:alphaModFix/>
          </a:blip>
          <a:stretch>
            <a:fillRect/>
          </a:stretch>
        </p:blipFill>
        <p:spPr>
          <a:xfrm>
            <a:off x="5267357" y="3371850"/>
            <a:ext cx="3408218" cy="1600200"/>
          </a:xfrm>
          <a:prstGeom prst="rect">
            <a:avLst/>
          </a:prstGeom>
          <a:noFill/>
          <a:ln>
            <a:noFill/>
          </a:ln>
        </p:spPr>
      </p:pic>
      <p:sp>
        <p:nvSpPr>
          <p:cNvPr id="226" name="Google Shape;226;p21"/>
          <p:cNvSpPr txBox="1"/>
          <p:nvPr/>
        </p:nvSpPr>
        <p:spPr>
          <a:xfrm>
            <a:off x="6456175" y="2978250"/>
            <a:ext cx="22194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aleway"/>
                <a:ea typeface="Raleway"/>
                <a:cs typeface="Raleway"/>
                <a:sym typeface="Raleway"/>
              </a:rPr>
              <a:t>Contour map of a lake</a:t>
            </a:r>
            <a:endParaRPr>
              <a:latin typeface="Raleway"/>
              <a:ea typeface="Raleway"/>
              <a:cs typeface="Raleway"/>
              <a:sym typeface="Raleway"/>
            </a:endParaRPr>
          </a:p>
          <a:p>
            <a:pPr indent="0" lvl="0" marL="0" rtl="0" algn="r">
              <a:spcBef>
                <a:spcPts val="0"/>
              </a:spcBef>
              <a:spcAft>
                <a:spcPts val="0"/>
              </a:spcAft>
              <a:buNone/>
            </a:pPr>
            <a:r>
              <a:t/>
            </a:r>
            <a:endParaRPr>
              <a:latin typeface="Raleway"/>
              <a:ea typeface="Raleway"/>
              <a:cs typeface="Raleway"/>
              <a:sym typeface="Raleway"/>
            </a:endParaRPr>
          </a:p>
        </p:txBody>
      </p:sp>
      <p:sp>
        <p:nvSpPr>
          <p:cNvPr id="227" name="Google Shape;227;p21"/>
          <p:cNvSpPr txBox="1"/>
          <p:nvPr/>
        </p:nvSpPr>
        <p:spPr>
          <a:xfrm>
            <a:off x="2971750" y="2978250"/>
            <a:ext cx="22194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aleway"/>
                <a:ea typeface="Raleway"/>
                <a:cs typeface="Raleway"/>
                <a:sym typeface="Raleway"/>
              </a:rPr>
              <a:t>Digital elevation model</a:t>
            </a:r>
            <a:endParaRPr>
              <a:latin typeface="Raleway"/>
              <a:ea typeface="Raleway"/>
              <a:cs typeface="Raleway"/>
              <a:sym typeface="Raleway"/>
            </a:endParaRPr>
          </a:p>
          <a:p>
            <a:pPr indent="0" lvl="0" marL="0" rtl="0" algn="r">
              <a:spcBef>
                <a:spcPts val="0"/>
              </a:spcBef>
              <a:spcAft>
                <a:spcPts val="0"/>
              </a:spcAft>
              <a:buNone/>
            </a:pPr>
            <a:r>
              <a:t/>
            </a:r>
            <a:endParaRPr>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Quiz</a:t>
            </a:r>
            <a:endParaRPr/>
          </a:p>
        </p:txBody>
      </p:sp>
      <p:sp>
        <p:nvSpPr>
          <p:cNvPr id="233" name="Google Shape;23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a:t>
            </a:r>
            <a:r>
              <a:rPr lang="en"/>
              <a:t>. </a:t>
            </a:r>
            <a:r>
              <a:rPr lang="en"/>
              <a:t>What is </a:t>
            </a:r>
            <a:r>
              <a:rPr b="1" lang="en"/>
              <a:t>not</a:t>
            </a:r>
            <a:r>
              <a:rPr lang="en"/>
              <a:t> a benefit of using the MFD model as opposed to an SFD model?</a:t>
            </a:r>
            <a:endParaRPr/>
          </a:p>
          <a:p>
            <a:pPr indent="0" lvl="0" marL="0" rtl="0" algn="l">
              <a:spcBef>
                <a:spcPts val="1600"/>
              </a:spcBef>
              <a:spcAft>
                <a:spcPts val="0"/>
              </a:spcAft>
              <a:buNone/>
            </a:pPr>
            <a:r>
              <a:t/>
            </a:r>
            <a:endParaRPr sz="400"/>
          </a:p>
          <a:p>
            <a:pPr indent="-342900" lvl="0" marL="457200" rtl="0" algn="l">
              <a:spcBef>
                <a:spcPts val="1600"/>
              </a:spcBef>
              <a:spcAft>
                <a:spcPts val="0"/>
              </a:spcAft>
              <a:buSzPts val="1800"/>
              <a:buAutoNum type="alphaUcPeriod"/>
            </a:pPr>
            <a:r>
              <a:rPr lang="en"/>
              <a:t>MFD allows for more realistic flow patterns than SFD.</a:t>
            </a:r>
            <a:endParaRPr/>
          </a:p>
          <a:p>
            <a:pPr indent="-342900" lvl="0" marL="457200" rtl="0" algn="l">
              <a:spcBef>
                <a:spcPts val="0"/>
              </a:spcBef>
              <a:spcAft>
                <a:spcPts val="0"/>
              </a:spcAft>
              <a:buSzPts val="1800"/>
              <a:buAutoNum type="alphaUcPeriod"/>
            </a:pPr>
            <a:r>
              <a:rPr lang="en"/>
              <a:t>Flood queries are more computationally efficient for MFD.</a:t>
            </a:r>
            <a:endParaRPr/>
          </a:p>
          <a:p>
            <a:pPr indent="-342900" lvl="0" marL="457200" rtl="0" algn="l">
              <a:spcBef>
                <a:spcPts val="0"/>
              </a:spcBef>
              <a:spcAft>
                <a:spcPts val="0"/>
              </a:spcAft>
              <a:buSzPts val="1800"/>
              <a:buAutoNum type="alphaUcPeriod"/>
            </a:pPr>
            <a:r>
              <a:rPr lang="en"/>
              <a:t>MFD has less inherent approximation error than SFD.</a:t>
            </a:r>
            <a:endParaRPr/>
          </a:p>
          <a:p>
            <a:pPr indent="-342900" lvl="0" marL="457200" rtl="0" algn="l">
              <a:spcBef>
                <a:spcPts val="0"/>
              </a:spcBef>
              <a:spcAft>
                <a:spcPts val="0"/>
              </a:spcAft>
              <a:buSzPts val="1800"/>
              <a:buAutoNum type="alphaUcPeriod"/>
            </a:pPr>
            <a:r>
              <a:rPr lang="en"/>
              <a:t>MFD can be constructed using transitive closure of SFD graphs.</a:t>
            </a:r>
            <a:endParaRPr/>
          </a:p>
          <a:p>
            <a:pPr indent="0" lvl="0" marL="0" rtl="0" algn="l">
              <a:spcBef>
                <a:spcPts val="1600"/>
              </a:spcBef>
              <a:spcAft>
                <a:spcPts val="1600"/>
              </a:spcAft>
              <a:buNone/>
            </a:pPr>
            <a:r>
              <a:t/>
            </a:r>
            <a:endParaRPr/>
          </a:p>
        </p:txBody>
      </p:sp>
      <p:sp>
        <p:nvSpPr>
          <p:cNvPr id="234" name="Google Shape;234;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2"/>
          <p:cNvSpPr txBox="1"/>
          <p:nvPr>
            <p:ph idx="1" type="body"/>
          </p:nvPr>
        </p:nvSpPr>
        <p:spPr>
          <a:xfrm>
            <a:off x="311700" y="1152475"/>
            <a:ext cx="8520600" cy="34164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t>2. What is </a:t>
            </a:r>
            <a:r>
              <a:rPr b="1" lang="en"/>
              <a:t>not</a:t>
            </a:r>
            <a:r>
              <a:rPr lang="en"/>
              <a:t> a </a:t>
            </a:r>
            <a:r>
              <a:rPr lang="en"/>
              <a:t>benefit</a:t>
            </a:r>
            <a:r>
              <a:rPr lang="en"/>
              <a:t> of using the MFD model as opposed to an SFD model?</a:t>
            </a:r>
            <a:endParaRPr/>
          </a:p>
          <a:p>
            <a:pPr indent="0" lvl="0" marL="0" rtl="0" algn="l">
              <a:spcBef>
                <a:spcPts val="1600"/>
              </a:spcBef>
              <a:spcAft>
                <a:spcPts val="0"/>
              </a:spcAft>
              <a:buNone/>
            </a:pPr>
            <a:r>
              <a:t/>
            </a:r>
            <a:endParaRPr sz="400"/>
          </a:p>
          <a:p>
            <a:pPr indent="-342900" lvl="0" marL="457200" rtl="0" algn="l">
              <a:spcBef>
                <a:spcPts val="1600"/>
              </a:spcBef>
              <a:spcAft>
                <a:spcPts val="0"/>
              </a:spcAft>
              <a:buSzPts val="1800"/>
              <a:buAutoNum type="alphaUcPeriod"/>
            </a:pPr>
            <a:r>
              <a:rPr lang="en"/>
              <a:t>MFD allows for more realistic flow patterns than SFD.</a:t>
            </a:r>
            <a:endParaRPr/>
          </a:p>
          <a:p>
            <a:pPr indent="-342900" lvl="0" marL="457200" rtl="0" algn="l">
              <a:spcBef>
                <a:spcPts val="0"/>
              </a:spcBef>
              <a:spcAft>
                <a:spcPts val="0"/>
              </a:spcAft>
              <a:buClr>
                <a:srgbClr val="0000FF"/>
              </a:buClr>
              <a:buSzPts val="1800"/>
              <a:buAutoNum type="alphaUcPeriod"/>
            </a:pPr>
            <a:r>
              <a:rPr lang="en">
                <a:solidFill>
                  <a:srgbClr val="0000FF"/>
                </a:solidFill>
              </a:rPr>
              <a:t>Flood queries are more computationally efficient for MFD.</a:t>
            </a:r>
            <a:endParaRPr>
              <a:solidFill>
                <a:srgbClr val="0000FF"/>
              </a:solidFill>
            </a:endParaRPr>
          </a:p>
          <a:p>
            <a:pPr indent="-342900" lvl="0" marL="457200" rtl="0" algn="l">
              <a:spcBef>
                <a:spcPts val="0"/>
              </a:spcBef>
              <a:spcAft>
                <a:spcPts val="0"/>
              </a:spcAft>
              <a:buSzPts val="1800"/>
              <a:buAutoNum type="alphaUcPeriod"/>
            </a:pPr>
            <a:r>
              <a:rPr lang="en"/>
              <a:t>MFD has less inherent approximation error than SFD.</a:t>
            </a:r>
            <a:endParaRPr/>
          </a:p>
          <a:p>
            <a:pPr indent="-342900" lvl="0" marL="457200" rtl="0" algn="l">
              <a:spcBef>
                <a:spcPts val="0"/>
              </a:spcBef>
              <a:spcAft>
                <a:spcPts val="0"/>
              </a:spcAft>
              <a:buSzPts val="1800"/>
              <a:buAutoNum type="alphaUcPeriod"/>
            </a:pPr>
            <a:r>
              <a:rPr lang="en"/>
              <a:t>MFD can be constructed using transitive closure of SFD graphs.</a:t>
            </a:r>
            <a:endParaRPr/>
          </a:p>
          <a:p>
            <a:pPr indent="0" lvl="0" marL="0" rtl="0" algn="l">
              <a:spcBef>
                <a:spcPts val="1600"/>
              </a:spcBef>
              <a:spcAft>
                <a:spcPts val="1600"/>
              </a:spcAft>
              <a:buNone/>
            </a:pPr>
            <a:r>
              <a:t/>
            </a:r>
            <a:endParaRPr/>
          </a:p>
        </p:txBody>
      </p:sp>
      <p:sp>
        <p:nvSpPr>
          <p:cNvPr id="236" name="Google Shape;236;p22"/>
          <p:cNvSpPr txBox="1"/>
          <p:nvPr/>
        </p:nvSpPr>
        <p:spPr>
          <a:xfrm>
            <a:off x="2429050" y="4225975"/>
            <a:ext cx="1807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Point-flood query</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SFD: p not flooded</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sp>
        <p:nvSpPr>
          <p:cNvPr id="237" name="Google Shape;237;p22"/>
          <p:cNvSpPr txBox="1"/>
          <p:nvPr/>
        </p:nvSpPr>
        <p:spPr>
          <a:xfrm>
            <a:off x="6260400" y="4225975"/>
            <a:ext cx="18075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aleway"/>
                <a:ea typeface="Raleway"/>
                <a:cs typeface="Raleway"/>
                <a:sym typeface="Raleway"/>
              </a:rPr>
              <a:t>Point-flood query</a:t>
            </a:r>
            <a:endParaRPr>
              <a:latin typeface="Raleway"/>
              <a:ea typeface="Raleway"/>
              <a:cs typeface="Raleway"/>
              <a:sym typeface="Raleway"/>
            </a:endParaRPr>
          </a:p>
          <a:p>
            <a:pPr indent="0" lvl="0" marL="0" rtl="0" algn="l">
              <a:spcBef>
                <a:spcPts val="0"/>
              </a:spcBef>
              <a:spcAft>
                <a:spcPts val="0"/>
              </a:spcAft>
              <a:buNone/>
            </a:pPr>
            <a:r>
              <a:rPr lang="en">
                <a:latin typeface="Raleway"/>
                <a:ea typeface="Raleway"/>
                <a:cs typeface="Raleway"/>
                <a:sym typeface="Raleway"/>
              </a:rPr>
              <a:t>M</a:t>
            </a:r>
            <a:r>
              <a:rPr lang="en">
                <a:latin typeface="Raleway"/>
                <a:ea typeface="Raleway"/>
                <a:cs typeface="Raleway"/>
                <a:sym typeface="Raleway"/>
              </a:rPr>
              <a:t>FD: p flooded</a:t>
            </a:r>
            <a:endParaRPr>
              <a:latin typeface="Raleway"/>
              <a:ea typeface="Raleway"/>
              <a:cs typeface="Raleway"/>
              <a:sym typeface="Raleway"/>
            </a:endParaRPr>
          </a:p>
          <a:p>
            <a:pPr indent="0" lvl="0" marL="0" rtl="0" algn="l">
              <a:spcBef>
                <a:spcPts val="0"/>
              </a:spcBef>
              <a:spcAft>
                <a:spcPts val="0"/>
              </a:spcAft>
              <a:buNone/>
            </a:pPr>
            <a:r>
              <a:t/>
            </a:r>
            <a:endParaRPr>
              <a:latin typeface="Raleway"/>
              <a:ea typeface="Raleway"/>
              <a:cs typeface="Raleway"/>
              <a:sym typeface="Raleway"/>
            </a:endParaRPr>
          </a:p>
        </p:txBody>
      </p:sp>
      <p:pic>
        <p:nvPicPr>
          <p:cNvPr id="238" name="Google Shape;238;p22"/>
          <p:cNvPicPr preferRelativeResize="0"/>
          <p:nvPr/>
        </p:nvPicPr>
        <p:blipFill>
          <a:blip r:embed="rId3">
            <a:alphaModFix/>
          </a:blip>
          <a:stretch>
            <a:fillRect/>
          </a:stretch>
        </p:blipFill>
        <p:spPr>
          <a:xfrm>
            <a:off x="809750" y="3378525"/>
            <a:ext cx="1619300" cy="1612575"/>
          </a:xfrm>
          <a:prstGeom prst="rect">
            <a:avLst/>
          </a:prstGeom>
          <a:noFill/>
          <a:ln>
            <a:noFill/>
          </a:ln>
        </p:spPr>
      </p:pic>
      <p:pic>
        <p:nvPicPr>
          <p:cNvPr id="239" name="Google Shape;239;p22"/>
          <p:cNvPicPr preferRelativeResize="0"/>
          <p:nvPr/>
        </p:nvPicPr>
        <p:blipFill>
          <a:blip r:embed="rId4">
            <a:alphaModFix/>
          </a:blip>
          <a:stretch>
            <a:fillRect/>
          </a:stretch>
        </p:blipFill>
        <p:spPr>
          <a:xfrm>
            <a:off x="4641100" y="3380196"/>
            <a:ext cx="1619300" cy="16092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